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78" r:id="rId2"/>
    <p:sldId id="280" r:id="rId3"/>
    <p:sldId id="282" r:id="rId4"/>
    <p:sldId id="260" r:id="rId5"/>
    <p:sldId id="261" r:id="rId6"/>
    <p:sldId id="257" r:id="rId7"/>
    <p:sldId id="300" r:id="rId8"/>
    <p:sldId id="279" r:id="rId9"/>
    <p:sldId id="281" r:id="rId10"/>
    <p:sldId id="263" r:id="rId11"/>
    <p:sldId id="262" r:id="rId12"/>
    <p:sldId id="301" r:id="rId13"/>
    <p:sldId id="269" r:id="rId14"/>
    <p:sldId id="268" r:id="rId15"/>
    <p:sldId id="267" r:id="rId16"/>
    <p:sldId id="266" r:id="rId17"/>
    <p:sldId id="271" r:id="rId18"/>
    <p:sldId id="273" r:id="rId19"/>
    <p:sldId id="275" r:id="rId20"/>
    <p:sldId id="264" r:id="rId21"/>
    <p:sldId id="265" r:id="rId22"/>
    <p:sldId id="283" r:id="rId23"/>
    <p:sldId id="274" r:id="rId24"/>
    <p:sldId id="276" r:id="rId25"/>
    <p:sldId id="277" r:id="rId26"/>
    <p:sldId id="302" r:id="rId27"/>
    <p:sldId id="303" r:id="rId28"/>
    <p:sldId id="304" r:id="rId29"/>
    <p:sldId id="284" r:id="rId30"/>
    <p:sldId id="294" r:id="rId31"/>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11" clrIdx="0">
    <p:extLst>
      <p:ext uri="{19B8F6BF-5375-455C-9EA6-DF929625EA0E}">
        <p15:presenceInfo xmlns:p15="http://schemas.microsoft.com/office/powerpoint/2012/main" userId="Till Gut" providerId="None"/>
      </p:ext>
    </p:extLst>
  </p:cmAuthor>
  <p:cmAuthor id="2" name="Elsa Garcia-Maltras De Blas" initials="EGDB" lastIdx="1"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27B"/>
    <a:srgbClr val="133C8B"/>
    <a:srgbClr val="B4AEA8"/>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9570" autoAdjust="0"/>
  </p:normalViewPr>
  <p:slideViewPr>
    <p:cSldViewPr snapToGrid="0">
      <p:cViewPr varScale="1">
        <p:scale>
          <a:sx n="80" d="100"/>
          <a:sy n="80" d="100"/>
        </p:scale>
        <p:origin x="17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2800" dirty="0"/>
            <a:t>KESKTASAND (LUKSEMBURG)</a:t>
          </a:r>
        </a:p>
        <a:p>
          <a:r>
            <a:rPr lang="es-ES_tradnl" sz="2800" b="1" dirty="0">
              <a:solidFill>
                <a:schemeClr val="tx1"/>
              </a:solidFill>
            </a:rPr>
            <a:t>EUROOPA PEAPROKURÖR</a:t>
          </a:r>
        </a:p>
        <a:p>
          <a:r>
            <a:rPr lang="es-ES_tradnl" sz="2800" b="1" dirty="0">
              <a:solidFill>
                <a:schemeClr val="tx1"/>
              </a:solidFill>
            </a:rPr>
            <a:t>EUROOPA PROKURÖRID (1 iga liikmesriigi kohta; </a:t>
          </a:r>
          <a:r>
            <a:rPr lang="es-ES_tradnl" sz="2800" b="1" dirty="0">
              <a:solidFill>
                <a:schemeClr val="accent1">
                  <a:lumMod val="60000"/>
                  <a:lumOff val="40000"/>
                </a:schemeClr>
              </a:solidFill>
            </a:rPr>
            <a:t>2 Euroopa prokuröri, kes on Euroopa peaprokuröri ASETÄITJAD</a:t>
          </a:r>
          <a:r>
            <a:rPr lang="es-ES_tradnl" sz="2800" b="1" dirty="0">
              <a:solidFill>
                <a:schemeClr val="tx1"/>
              </a:solidFill>
            </a:rPr>
            <a:t>)</a:t>
          </a:r>
        </a:p>
        <a:p>
          <a:r>
            <a:rPr lang="es-ES_tradnl" sz="2800" b="1" dirty="0">
              <a:solidFill>
                <a:schemeClr val="tx1"/>
              </a:solidFill>
            </a:rPr>
            <a:t>KESKASUTUS (personal ja haldusdirektor)</a:t>
          </a:r>
          <a:endParaRPr lang="et-EE" sz="28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2800" dirty="0"/>
            <a:t>DETSENTRALISEERITUD TASAND</a:t>
          </a:r>
        </a:p>
        <a:p>
          <a:r>
            <a:rPr lang="es-ES_tradnl" sz="2800" b="1" dirty="0">
              <a:solidFill>
                <a:schemeClr val="tx1"/>
              </a:solidFill>
            </a:rPr>
            <a:t>EUROOPA DELEGAATPROKURÖRID</a:t>
          </a:r>
        </a:p>
        <a:p>
          <a:r>
            <a:rPr lang="es-ES_tradnl" sz="2800" b="1" dirty="0">
              <a:solidFill>
                <a:schemeClr val="tx1"/>
              </a:solidFill>
            </a:rPr>
            <a:t>(vähemalt 2 iga osaleva liikmesriigi kohta) </a:t>
          </a:r>
          <a:endParaRPr lang="et-EE" sz="28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custScaleY="124227">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custScaleY="76304">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4000" dirty="0"/>
            <a:t>STRATEEGIA</a:t>
          </a:r>
        </a:p>
        <a:p>
          <a:r>
            <a:rPr lang="es-ES_tradnl" sz="2400" b="1" dirty="0">
              <a:solidFill>
                <a:schemeClr val="tx1"/>
              </a:solidFill>
            </a:rPr>
            <a:t>EUROOPA PEAPROKURÖR: E</a:t>
          </a:r>
          <a:r>
            <a:rPr lang="et-EE" sz="2400" b="1" dirty="0">
              <a:solidFill>
                <a:schemeClr val="tx1"/>
              </a:solidFill>
            </a:rPr>
            <a:t>PPO</a:t>
          </a:r>
          <a:r>
            <a:rPr lang="es-ES_tradnl" sz="2400" b="1" dirty="0">
              <a:solidFill>
                <a:schemeClr val="tx1"/>
              </a:solidFill>
            </a:rPr>
            <a:t> juht</a:t>
          </a:r>
        </a:p>
        <a:p>
          <a:r>
            <a:rPr lang="es-ES_tradnl" sz="2400" b="1" dirty="0">
              <a:solidFill>
                <a:schemeClr val="tx1"/>
              </a:solidFill>
            </a:rPr>
            <a:t>Euroopa prokuröride </a:t>
          </a:r>
          <a:r>
            <a:rPr lang="es-ES_tradnl" sz="2400" b="1" dirty="0" err="1">
              <a:solidFill>
                <a:schemeClr val="tx1"/>
              </a:solidFill>
            </a:rPr>
            <a:t>kolleegium</a:t>
          </a:r>
          <a:r>
            <a:rPr lang="es-ES_tradnl" sz="2400" b="1" dirty="0">
              <a:solidFill>
                <a:schemeClr val="tx1"/>
              </a:solidFill>
            </a:rPr>
            <a:t>: </a:t>
          </a:r>
          <a:r>
            <a:rPr lang="es-ES_tradnl" sz="2400" b="1" dirty="0" err="1">
              <a:solidFill>
                <a:schemeClr val="tx1"/>
              </a:solidFill>
            </a:rPr>
            <a:t>Üldine</a:t>
          </a:r>
          <a:r>
            <a:rPr lang="es-ES_tradnl" sz="2400" b="1" dirty="0">
              <a:solidFill>
                <a:schemeClr val="tx1"/>
              </a:solidFill>
            </a:rPr>
            <a:t> järelevalve / üldised probleemid ja </a:t>
          </a:r>
          <a:r>
            <a:rPr lang="en-GB" sz="2400" b="1" noProof="0" dirty="0">
              <a:solidFill>
                <a:schemeClr val="tx1"/>
              </a:solidFill>
            </a:rPr>
            <a:t>strateegilised</a:t>
          </a:r>
          <a:r>
            <a:rPr dirty="0"/>
            <a:t> </a:t>
          </a:r>
          <a:r>
            <a:rPr lang="es-ES_tradnl" sz="2400" b="1" dirty="0">
              <a:solidFill>
                <a:schemeClr val="tx1"/>
              </a:solidFill>
            </a:rPr>
            <a:t>küsimused</a:t>
          </a:r>
          <a:endParaRPr lang="et-EE" sz="24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4000" dirty="0"/>
            <a:t>TEGEVUSED</a:t>
          </a:r>
        </a:p>
        <a:p>
          <a:r>
            <a:rPr lang="es-ES_tradnl" sz="2400" b="1" dirty="0">
              <a:solidFill>
                <a:schemeClr val="tx1"/>
              </a:solidFill>
            </a:rPr>
            <a:t>ALALISED KOJAD </a:t>
          </a:r>
        </a:p>
        <a:p>
          <a:r>
            <a:rPr lang="es-ES_tradnl" sz="2400" b="1" dirty="0">
              <a:solidFill>
                <a:schemeClr val="tx1"/>
              </a:solidFill>
            </a:rPr>
            <a:t>EUROOPA DELEGAATPROKURÖRID</a:t>
          </a:r>
          <a:endParaRPr lang="et-EE" sz="24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4867" y="1661"/>
          <a:ext cx="9958177" cy="24796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KESKTASAND (LUKSEMBURG)</a:t>
          </a:r>
        </a:p>
        <a:p>
          <a:pPr marL="0" lvl="0" indent="0" algn="ctr" defTabSz="1244600">
            <a:lnSpc>
              <a:spcPct val="90000"/>
            </a:lnSpc>
            <a:spcBef>
              <a:spcPct val="0"/>
            </a:spcBef>
            <a:spcAft>
              <a:spcPct val="35000"/>
            </a:spcAft>
            <a:buNone/>
          </a:pPr>
          <a:r>
            <a:rPr lang="es-ES_tradnl" sz="2800" b="1" kern="1200" dirty="0">
              <a:solidFill>
                <a:schemeClr val="tx1"/>
              </a:solidFill>
            </a:rPr>
            <a:t>EUROOPA PEAPROKURÖR</a:t>
          </a:r>
        </a:p>
        <a:p>
          <a:pPr marL="0" lvl="0" indent="0" algn="ctr" defTabSz="1244600">
            <a:lnSpc>
              <a:spcPct val="90000"/>
            </a:lnSpc>
            <a:spcBef>
              <a:spcPct val="0"/>
            </a:spcBef>
            <a:spcAft>
              <a:spcPct val="35000"/>
            </a:spcAft>
            <a:buNone/>
          </a:pPr>
          <a:r>
            <a:rPr lang="es-ES_tradnl" sz="2800" b="1" kern="1200" dirty="0">
              <a:solidFill>
                <a:schemeClr val="tx1"/>
              </a:solidFill>
            </a:rPr>
            <a:t>EUROOPA PROKURÖRID (1 iga liikmesriigi kohta; </a:t>
          </a:r>
          <a:r>
            <a:rPr lang="es-ES_tradnl" sz="2800" b="1" kern="1200" dirty="0">
              <a:solidFill>
                <a:schemeClr val="accent1">
                  <a:lumMod val="60000"/>
                  <a:lumOff val="40000"/>
                </a:schemeClr>
              </a:solidFill>
            </a:rPr>
            <a:t>2 Euroopa prokuröri, kes on Euroopa peaprokuröri ASETÄITJAD</a:t>
          </a:r>
          <a:r>
            <a:rPr lang="es-ES_tradnl" sz="2800" b="1" kern="1200" dirty="0">
              <a:solidFill>
                <a:schemeClr val="tx1"/>
              </a:solidFill>
            </a:rPr>
            <a:t>)</a:t>
          </a:r>
        </a:p>
        <a:p>
          <a:pPr marL="0" lvl="0" indent="0" algn="ctr" defTabSz="1244600">
            <a:lnSpc>
              <a:spcPct val="90000"/>
            </a:lnSpc>
            <a:spcBef>
              <a:spcPct val="0"/>
            </a:spcBef>
            <a:spcAft>
              <a:spcPct val="35000"/>
            </a:spcAft>
            <a:buNone/>
          </a:pPr>
          <a:r>
            <a:rPr lang="es-ES_tradnl" sz="2800" b="1" kern="1200" dirty="0">
              <a:solidFill>
                <a:schemeClr val="tx1"/>
              </a:solidFill>
            </a:rPr>
            <a:t>KESKASUTUS (personal ja haldusdirektor)</a:t>
          </a:r>
          <a:endParaRPr lang="et-EE" sz="2800" b="1" kern="1200" dirty="0">
            <a:solidFill>
              <a:schemeClr val="tx1"/>
            </a:solidFill>
          </a:endParaRPr>
        </a:p>
      </dsp:txBody>
      <dsp:txXfrm>
        <a:off x="77494" y="74288"/>
        <a:ext cx="9812923" cy="2334419"/>
      </dsp:txXfrm>
    </dsp:sp>
    <dsp:sp modelId="{8DE20822-6070-4339-94EE-AA3924B6F76B}">
      <dsp:nvSpPr>
        <dsp:cNvPr id="0" name=""/>
        <dsp:cNvSpPr/>
      </dsp:nvSpPr>
      <dsp:spPr>
        <a:xfrm>
          <a:off x="4867" y="2742447"/>
          <a:ext cx="9958177" cy="152309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DETSENTRALISEERITUD TASAND</a:t>
          </a:r>
        </a:p>
        <a:p>
          <a:pPr marL="0" lvl="0" indent="0" algn="ctr" defTabSz="1244600">
            <a:lnSpc>
              <a:spcPct val="90000"/>
            </a:lnSpc>
            <a:spcBef>
              <a:spcPct val="0"/>
            </a:spcBef>
            <a:spcAft>
              <a:spcPct val="35000"/>
            </a:spcAft>
            <a:buNone/>
          </a:pPr>
          <a:r>
            <a:rPr lang="es-ES_tradnl" sz="2800" b="1" kern="1200" dirty="0">
              <a:solidFill>
                <a:schemeClr val="tx1"/>
              </a:solidFill>
            </a:rPr>
            <a:t>EUROOPA DELEGAATPROKURÖRID</a:t>
          </a:r>
        </a:p>
        <a:p>
          <a:pPr marL="0" lvl="0" indent="0" algn="ctr" defTabSz="1244600">
            <a:lnSpc>
              <a:spcPct val="90000"/>
            </a:lnSpc>
            <a:spcBef>
              <a:spcPct val="0"/>
            </a:spcBef>
            <a:spcAft>
              <a:spcPct val="35000"/>
            </a:spcAft>
            <a:buNone/>
          </a:pPr>
          <a:r>
            <a:rPr lang="es-ES_tradnl" sz="2800" b="1" kern="1200" dirty="0">
              <a:solidFill>
                <a:schemeClr val="tx1"/>
              </a:solidFill>
            </a:rPr>
            <a:t>(vähemalt 2 iga osaleva liikmesriigi kohta) </a:t>
          </a:r>
          <a:endParaRPr lang="et-EE" sz="2800" b="1" kern="1200" dirty="0">
            <a:solidFill>
              <a:schemeClr val="tx1"/>
            </a:solidFill>
          </a:endParaRPr>
        </a:p>
      </dsp:txBody>
      <dsp:txXfrm>
        <a:off x="49477" y="2787057"/>
        <a:ext cx="9868957" cy="143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5134" y="230"/>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STRATEEGIA</a:t>
          </a:r>
        </a:p>
        <a:p>
          <a:pPr marL="0" lvl="0" indent="0" algn="ctr" defTabSz="1778000">
            <a:lnSpc>
              <a:spcPct val="90000"/>
            </a:lnSpc>
            <a:spcBef>
              <a:spcPct val="0"/>
            </a:spcBef>
            <a:spcAft>
              <a:spcPct val="35000"/>
            </a:spcAft>
            <a:buNone/>
          </a:pPr>
          <a:r>
            <a:rPr lang="es-ES_tradnl" sz="2400" b="1" kern="1200" dirty="0">
              <a:solidFill>
                <a:schemeClr val="tx1"/>
              </a:solidFill>
            </a:rPr>
            <a:t>EUROOPA PEAPROKURÖR: E</a:t>
          </a:r>
          <a:r>
            <a:rPr lang="et-EE" sz="2400" b="1" kern="1200" dirty="0">
              <a:solidFill>
                <a:schemeClr val="tx1"/>
              </a:solidFill>
            </a:rPr>
            <a:t>PPO</a:t>
          </a:r>
          <a:r>
            <a:rPr lang="es-ES_tradnl" sz="2400" b="1" kern="1200" dirty="0">
              <a:solidFill>
                <a:schemeClr val="tx1"/>
              </a:solidFill>
            </a:rPr>
            <a:t> juht</a:t>
          </a:r>
        </a:p>
        <a:p>
          <a:pPr marL="0" lvl="0" indent="0" algn="ctr" defTabSz="1778000">
            <a:lnSpc>
              <a:spcPct val="90000"/>
            </a:lnSpc>
            <a:spcBef>
              <a:spcPct val="0"/>
            </a:spcBef>
            <a:spcAft>
              <a:spcPct val="35000"/>
            </a:spcAft>
            <a:buNone/>
          </a:pPr>
          <a:r>
            <a:rPr lang="es-ES_tradnl" sz="2400" b="1" kern="1200" dirty="0">
              <a:solidFill>
                <a:schemeClr val="tx1"/>
              </a:solidFill>
            </a:rPr>
            <a:t>Euroopa prokuröride </a:t>
          </a:r>
          <a:r>
            <a:rPr lang="es-ES_tradnl" sz="2400" b="1" kern="1200" dirty="0" err="1">
              <a:solidFill>
                <a:schemeClr val="tx1"/>
              </a:solidFill>
            </a:rPr>
            <a:t>kolleegium</a:t>
          </a:r>
          <a:r>
            <a:rPr lang="es-ES_tradnl" sz="2400" b="1" kern="1200" dirty="0">
              <a:solidFill>
                <a:schemeClr val="tx1"/>
              </a:solidFill>
            </a:rPr>
            <a:t>: </a:t>
          </a:r>
          <a:r>
            <a:rPr lang="es-ES_tradnl" sz="2400" b="1" kern="1200" dirty="0" err="1">
              <a:solidFill>
                <a:schemeClr val="tx1"/>
              </a:solidFill>
            </a:rPr>
            <a:t>Üldine</a:t>
          </a:r>
          <a:r>
            <a:rPr lang="es-ES_tradnl" sz="2400" b="1" kern="1200" dirty="0">
              <a:solidFill>
                <a:schemeClr val="tx1"/>
              </a:solidFill>
            </a:rPr>
            <a:t> järelevalve / üldised probleemid ja </a:t>
          </a:r>
          <a:r>
            <a:rPr lang="en-GB" sz="2400" b="1" kern="1200" noProof="0" dirty="0">
              <a:solidFill>
                <a:schemeClr val="tx1"/>
              </a:solidFill>
            </a:rPr>
            <a:t>strateegilised</a:t>
          </a:r>
          <a:r>
            <a:rPr kern="1200" dirty="0"/>
            <a:t> </a:t>
          </a:r>
          <a:r>
            <a:rPr lang="es-ES_tradnl" sz="2400" b="1" kern="1200" dirty="0">
              <a:solidFill>
                <a:schemeClr val="tx1"/>
              </a:solidFill>
            </a:rPr>
            <a:t>küsimused</a:t>
          </a:r>
          <a:endParaRPr lang="et-EE" sz="2400" b="1" kern="1200" dirty="0">
            <a:solidFill>
              <a:schemeClr val="tx1"/>
            </a:solidFill>
          </a:endParaRPr>
        </a:p>
      </dsp:txBody>
      <dsp:txXfrm>
        <a:off x="64812" y="59908"/>
        <a:ext cx="10385974" cy="1918209"/>
      </dsp:txXfrm>
    </dsp:sp>
    <dsp:sp modelId="{8DE20822-6070-4339-94EE-AA3924B6F76B}">
      <dsp:nvSpPr>
        <dsp:cNvPr id="0" name=""/>
        <dsp:cNvSpPr/>
      </dsp:nvSpPr>
      <dsp:spPr>
        <a:xfrm>
          <a:off x="5134" y="2313542"/>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TEGEVUSED</a:t>
          </a:r>
        </a:p>
        <a:p>
          <a:pPr marL="0" lvl="0" indent="0" algn="ctr" defTabSz="1778000">
            <a:lnSpc>
              <a:spcPct val="90000"/>
            </a:lnSpc>
            <a:spcBef>
              <a:spcPct val="0"/>
            </a:spcBef>
            <a:spcAft>
              <a:spcPct val="35000"/>
            </a:spcAft>
            <a:buNone/>
          </a:pPr>
          <a:r>
            <a:rPr lang="es-ES_tradnl" sz="2400" b="1" kern="1200" dirty="0">
              <a:solidFill>
                <a:schemeClr val="tx1"/>
              </a:solidFill>
            </a:rPr>
            <a:t>ALALISED KOJAD </a:t>
          </a:r>
        </a:p>
        <a:p>
          <a:pPr marL="0" lvl="0" indent="0" algn="ctr" defTabSz="1778000">
            <a:lnSpc>
              <a:spcPct val="90000"/>
            </a:lnSpc>
            <a:spcBef>
              <a:spcPct val="0"/>
            </a:spcBef>
            <a:spcAft>
              <a:spcPct val="35000"/>
            </a:spcAft>
            <a:buNone/>
          </a:pPr>
          <a:r>
            <a:rPr lang="es-ES_tradnl" sz="2400" b="1" kern="1200" dirty="0">
              <a:solidFill>
                <a:schemeClr val="tx1"/>
              </a:solidFill>
            </a:rPr>
            <a:t>EUROOPA DELEGAATPROKURÖRID</a:t>
          </a:r>
          <a:endParaRPr lang="et-EE" sz="2400" b="1" kern="1200" dirty="0">
            <a:solidFill>
              <a:schemeClr val="tx1"/>
            </a:solidFill>
          </a:endParaRPr>
        </a:p>
      </dsp:txBody>
      <dsp:txXfrm>
        <a:off x="64812" y="2373220"/>
        <a:ext cx="10385974" cy="1918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10.02.2022</a:t>
            </a:fld>
            <a:endParaRPr lang="et-E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et-E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10/02/2022</a:t>
            </a:fld>
            <a:endParaRPr lang="et-EE"/>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t-EE"/>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nsilium.europa.eu/en/infographics/college-of-the-european-public-prosecutor-s-office-epp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t-EE"/>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t-EE"/>
          </a:p>
        </p:txBody>
      </p:sp>
    </p:spTree>
    <p:extLst>
      <p:ext uri="{BB962C8B-B14F-4D97-AF65-F5344CB8AC3E}">
        <p14:creationId xmlns:p14="http://schemas.microsoft.com/office/powerpoint/2010/main" val="7894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t-EE"/>
          </a:p>
        </p:txBody>
      </p:sp>
    </p:spTree>
    <p:extLst>
      <p:ext uri="{BB962C8B-B14F-4D97-AF65-F5344CB8AC3E}">
        <p14:creationId xmlns:p14="http://schemas.microsoft.com/office/powerpoint/2010/main" val="2336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t-EE"/>
          </a:p>
        </p:txBody>
      </p:sp>
    </p:spTree>
    <p:extLst>
      <p:ext uri="{BB962C8B-B14F-4D97-AF65-F5344CB8AC3E}">
        <p14:creationId xmlns:p14="http://schemas.microsoft.com/office/powerpoint/2010/main" val="212283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t-EE"/>
              <a:t>ÕIGE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t-EE"/>
              <a:t>VALE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t-EE"/>
              <a:t>VALE</a:t>
            </a:r>
            <a:endParaRPr lang="et-EE" dirty="0"/>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t-EE"/>
          </a:p>
        </p:txBody>
      </p:sp>
    </p:spTree>
    <p:extLst>
      <p:ext uri="{BB962C8B-B14F-4D97-AF65-F5344CB8AC3E}">
        <p14:creationId xmlns:p14="http://schemas.microsoft.com/office/powerpoint/2010/main" val="28878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t-EE"/>
          </a:p>
        </p:txBody>
      </p:sp>
    </p:spTree>
    <p:extLst>
      <p:ext uri="{BB962C8B-B14F-4D97-AF65-F5344CB8AC3E}">
        <p14:creationId xmlns:p14="http://schemas.microsoft.com/office/powerpoint/2010/main" val="220312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a:t>A) VALE</a:t>
            </a:r>
          </a:p>
          <a:p>
            <a:r>
              <a:rPr lang="et-EE"/>
              <a:t>B) VALE</a:t>
            </a:r>
          </a:p>
          <a:p>
            <a:r>
              <a:rPr lang="et-EE"/>
              <a:t>C) ÕIGE</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t-EE"/>
          </a:p>
        </p:txBody>
      </p:sp>
    </p:spTree>
    <p:extLst>
      <p:ext uri="{BB962C8B-B14F-4D97-AF65-F5344CB8AC3E}">
        <p14:creationId xmlns:p14="http://schemas.microsoft.com/office/powerpoint/2010/main" val="266114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sz="1000" dirty="0"/>
              <a:t>Artikkel 9</a:t>
            </a:r>
          </a:p>
          <a:p>
            <a:r>
              <a:rPr lang="et-EE" sz="1000" dirty="0"/>
              <a:t>1. EPPO kolleegium koosneb Euroopa peaprokurörist ja ühest Euroopa prokurörist iga liikmesriigi kohta. Euroopa peaprokurör juhatab kolleegiumi koosolekuid ja vastutab nende ettevalmistamise eest.</a:t>
            </a:r>
          </a:p>
          <a:p>
            <a:r>
              <a:rPr lang="et-EE" sz="1000" dirty="0"/>
              <a:t>2. Kolleegium kohtub regulaarselt ja vastutab EPPO tegevuse üldise järelevaatamise eest. Kolleegium teeb otsuseid strateegilistes küsimustes ja konkreetsetest kriminaalasjadest tulenevates üldküsimustes, eelkõige selleks, et tagada EPPO  süüdistuse esitamise põhimõtete ühtsus, tõhusus ja järjepidevus liikmesriikides, ning muudes käesolevas määruses osutatud küsimustes. Kolleegium ei võta vastu operatiivseid otsuseid konkreetsetes kriminaalasjades. EPPO kodukorras nähakse ette eeskirjad, mis käsitlevad käesoleva artikli alusel kolleegiumi poolt teostatavat üldist järelevaatamist, ning otsuste tegemist strateegilistes ja üldistes küsimustes.</a:t>
            </a:r>
          </a:p>
          <a:p>
            <a:r>
              <a:rPr lang="et-EE" sz="1000" dirty="0"/>
              <a:t>3. Kolleegium moodustab Euroopa peaprokuröri ettepanekul ja kooskõlas EPPO kodukorraga alalised kojad.</a:t>
            </a:r>
          </a:p>
          <a:p>
            <a:r>
              <a:rPr lang="et-EE" sz="1000" dirty="0"/>
              <a:t>4. Kolleegium võtab kooskõlas artikliga 21 vastu EPPO kodukorra ning määrab täpsemalt kindlaks kolleegiumi liikmete ja EPPO töötajate vastutuse nende ülesannete täitmisel.</a:t>
            </a:r>
          </a:p>
          <a:p>
            <a:r>
              <a:rPr lang="et-EE" sz="1000" dirty="0"/>
              <a:t>5. Kui käesolevas määruses ei ole sätestatud teisiti, võtab kolleegium otsused vastu lihthäälteenamusega. Igal kolleegiumi liikmel on õigus algatada kolleegiumi poolt otsustatavates küsimustes hääletus. Igal kolleegiumi liikmel on üks hääl. Kui kolleegiumi otsustatavas küsimuses jagunevad hääled võrdselt, on otsustav Euroopa peaprokuröri hääl.</a:t>
            </a:r>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t-EE"/>
          </a:p>
        </p:txBody>
      </p:sp>
    </p:spTree>
    <p:extLst>
      <p:ext uri="{BB962C8B-B14F-4D97-AF65-F5344CB8AC3E}">
        <p14:creationId xmlns:p14="http://schemas.microsoft.com/office/powerpoint/2010/main" val="3295437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t-EE"/>
          </a:p>
        </p:txBody>
      </p:sp>
    </p:spTree>
    <p:extLst>
      <p:ext uri="{BB962C8B-B14F-4D97-AF65-F5344CB8AC3E}">
        <p14:creationId xmlns:p14="http://schemas.microsoft.com/office/powerpoint/2010/main" val="29640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t-EE"/>
          </a:p>
        </p:txBody>
      </p:sp>
    </p:spTree>
    <p:extLst>
      <p:ext uri="{BB962C8B-B14F-4D97-AF65-F5344CB8AC3E}">
        <p14:creationId xmlns:p14="http://schemas.microsoft.com/office/powerpoint/2010/main" val="75557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t-EE"/>
          </a:p>
        </p:txBody>
      </p:sp>
    </p:spTree>
    <p:extLst>
      <p:ext uri="{BB962C8B-B14F-4D97-AF65-F5344CB8AC3E}">
        <p14:creationId xmlns:p14="http://schemas.microsoft.com/office/powerpoint/2010/main" val="2863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t-EE"/>
          </a:p>
        </p:txBody>
      </p:sp>
    </p:spTree>
    <p:extLst>
      <p:ext uri="{BB962C8B-B14F-4D97-AF65-F5344CB8AC3E}">
        <p14:creationId xmlns:p14="http://schemas.microsoft.com/office/powerpoint/2010/main" val="292054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t-EE"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b="1" dirty="0"/>
              <a:t>EPPO: </a:t>
            </a:r>
            <a:r>
              <a:rPr lang="et-EE" dirty="0"/>
              <a:t>Euroopa prokurörid </a:t>
            </a:r>
          </a:p>
          <a:p>
            <a:endParaRPr lang="et-EE" dirty="0">
              <a:hlinkClick r:id="rId3"/>
            </a:endParaRPr>
          </a:p>
          <a:p>
            <a:r>
              <a:rPr lang="et-EE" dirty="0">
                <a:hlinkClick r:id="rId3"/>
              </a:rPr>
              <a:t>https://www.consilium.europa.eu/en/infographics/college-of-the-european-public-prosecutor-s-office-eppo/</a:t>
            </a:r>
            <a:endParaRPr lang="et-EE" dirty="0"/>
          </a:p>
          <a:p>
            <a:endParaRPr lang="et-EE" dirty="0"/>
          </a:p>
          <a:p>
            <a:r>
              <a:rPr lang="et-EE" dirty="0"/>
              <a:t>Täieliku nimede nimekirja leiate lingilt </a:t>
            </a:r>
          </a:p>
          <a:p>
            <a:endParaRPr lang="et-EE" dirty="0"/>
          </a:p>
          <a:p>
            <a:endParaRPr lang="et-EE" dirty="0"/>
          </a:p>
          <a:p>
            <a:endParaRPr lang="et-EE" dirty="0"/>
          </a:p>
          <a:p>
            <a:endParaRPr lang="et-EE" dirty="0"/>
          </a:p>
          <a:p>
            <a:endParaRPr lang="et-EE" dirty="0"/>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t-EE"/>
          </a:p>
        </p:txBody>
      </p:sp>
    </p:spTree>
    <p:extLst>
      <p:ext uri="{BB962C8B-B14F-4D97-AF65-F5344CB8AC3E}">
        <p14:creationId xmlns:p14="http://schemas.microsoft.com/office/powerpoint/2010/main" val="9920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a:t>ÕIGE VASTUS A)</a:t>
            </a:r>
            <a:endParaRPr lang="et-EE" dirty="0"/>
          </a:p>
          <a:p>
            <a:pPr marL="0" marR="0" indent="0" algn="l" defTabSz="914400" rtl="0" eaLnBrk="1" fontAlgn="auto" latinLnBrk="0" hangingPunct="1">
              <a:lnSpc>
                <a:spcPct val="100000"/>
              </a:lnSpc>
              <a:spcBef>
                <a:spcPts val="0"/>
              </a:spcBef>
              <a:spcAft>
                <a:spcPts val="0"/>
              </a:spcAft>
              <a:buClrTx/>
              <a:buSzTx/>
              <a:buFontTx/>
              <a:buNone/>
              <a:tabLst/>
              <a:defRPr/>
            </a:pPr>
            <a:r>
              <a:rPr lang="et-EE"/>
              <a:t>Euroopa prokurörid nimetab ametisse nõukogu iga liikmesriigi esitatud kandidaatide nimekirjast kuueaastaseks ametiajaks, mida ei saa pikendada. Nõukogu võib selle perioodi lõpus otsustada volitusi pikendada maksimaalselt kolmeks aastaks. Vastavalt esimese ametiaja jooksul rakendatavatele üleminekueeskirjadele nimetatakse Euroopa prokurörid ametisse kolmeks aastaks, valik tehakse osalevate liikmesriikide Euroopa prokuröride rühma ühe kolmandiku seast loosi teel. </a:t>
            </a:r>
          </a:p>
          <a:p>
            <a:r>
              <a:rPr lang="et-EE"/>
              <a:t>See kehtib Kreeka, Hispaania, Itaalia, Küprose, Leedu, Hollandi, Austria ja Portugali prokuröride kohta.</a:t>
            </a:r>
            <a:endParaRPr lang="et-EE" dirty="0"/>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t-EE"/>
          </a:p>
        </p:txBody>
      </p:sp>
    </p:spTree>
    <p:extLst>
      <p:ext uri="{BB962C8B-B14F-4D97-AF65-F5344CB8AC3E}">
        <p14:creationId xmlns:p14="http://schemas.microsoft.com/office/powerpoint/2010/main" val="377769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22</a:t>
            </a:fld>
            <a:endParaRPr lang="et-EE"/>
          </a:p>
        </p:txBody>
      </p:sp>
    </p:spTree>
    <p:extLst>
      <p:ext uri="{BB962C8B-B14F-4D97-AF65-F5344CB8AC3E}">
        <p14:creationId xmlns:p14="http://schemas.microsoft.com/office/powerpoint/2010/main" val="3334653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23</a:t>
            </a:fld>
            <a:endParaRPr lang="et-EE"/>
          </a:p>
        </p:txBody>
      </p:sp>
    </p:spTree>
    <p:extLst>
      <p:ext uri="{BB962C8B-B14F-4D97-AF65-F5344CB8AC3E}">
        <p14:creationId xmlns:p14="http://schemas.microsoft.com/office/powerpoint/2010/main" val="1977861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lphaUcParenR"/>
            </a:pPr>
            <a:r>
              <a:rPr lang="et-EE"/>
              <a:t>VALE</a:t>
            </a:r>
          </a:p>
          <a:p>
            <a:pPr marL="228600" indent="-228600">
              <a:buAutoNum type="alphaUcParenR"/>
            </a:pPr>
            <a:r>
              <a:rPr lang="et-EE"/>
              <a:t>ÕIGE</a:t>
            </a:r>
          </a:p>
          <a:p>
            <a:pPr marL="228600" indent="-228600">
              <a:buAutoNum type="alphaUcParenR"/>
            </a:pPr>
            <a:r>
              <a:rPr lang="et-EE"/>
              <a:t>VALE</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24</a:t>
            </a:fld>
            <a:endParaRPr lang="et-EE"/>
          </a:p>
        </p:txBody>
      </p:sp>
    </p:spTree>
    <p:extLst>
      <p:ext uri="{BB962C8B-B14F-4D97-AF65-F5344CB8AC3E}">
        <p14:creationId xmlns:p14="http://schemas.microsoft.com/office/powerpoint/2010/main" val="145251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25</a:t>
            </a:fld>
            <a:endParaRPr lang="et-EE"/>
          </a:p>
        </p:txBody>
      </p:sp>
    </p:spTree>
    <p:extLst>
      <p:ext uri="{BB962C8B-B14F-4D97-AF65-F5344CB8AC3E}">
        <p14:creationId xmlns:p14="http://schemas.microsoft.com/office/powerpoint/2010/main" val="178425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26</a:t>
            </a:fld>
            <a:endParaRPr lang="et-EE"/>
          </a:p>
        </p:txBody>
      </p:sp>
    </p:spTree>
    <p:extLst>
      <p:ext uri="{BB962C8B-B14F-4D97-AF65-F5344CB8AC3E}">
        <p14:creationId xmlns:p14="http://schemas.microsoft.com/office/powerpoint/2010/main" val="157383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t-EE"/>
              <a:t>Õige vastus on B)</a:t>
            </a:r>
            <a:endParaRPr lang="et-EE" baseline="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29</a:t>
            </a:fld>
            <a:endParaRPr lang="et-EE"/>
          </a:p>
        </p:txBody>
      </p:sp>
    </p:spTree>
    <p:extLst>
      <p:ext uri="{BB962C8B-B14F-4D97-AF65-F5344CB8AC3E}">
        <p14:creationId xmlns:p14="http://schemas.microsoft.com/office/powerpoint/2010/main" val="4265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t-EE"/>
          </a:p>
        </p:txBody>
      </p:sp>
    </p:spTree>
    <p:extLst>
      <p:ext uri="{BB962C8B-B14F-4D97-AF65-F5344CB8AC3E}">
        <p14:creationId xmlns:p14="http://schemas.microsoft.com/office/powerpoint/2010/main" val="3551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a:t>Õige vastus on C</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t-EE"/>
          </a:p>
        </p:txBody>
      </p:sp>
    </p:spTree>
    <p:extLst>
      <p:ext uri="{BB962C8B-B14F-4D97-AF65-F5344CB8AC3E}">
        <p14:creationId xmlns:p14="http://schemas.microsoft.com/office/powerpoint/2010/main" val="197109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t-EE"/>
          </a:p>
        </p:txBody>
      </p:sp>
    </p:spTree>
    <p:extLst>
      <p:ext uri="{BB962C8B-B14F-4D97-AF65-F5344CB8AC3E}">
        <p14:creationId xmlns:p14="http://schemas.microsoft.com/office/powerpoint/2010/main" val="1204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t-EE"/>
          </a:p>
        </p:txBody>
      </p:sp>
    </p:spTree>
    <p:extLst>
      <p:ext uri="{BB962C8B-B14F-4D97-AF65-F5344CB8AC3E}">
        <p14:creationId xmlns:p14="http://schemas.microsoft.com/office/powerpoint/2010/main" val="86040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t-EE"/>
          </a:p>
        </p:txBody>
      </p:sp>
    </p:spTree>
    <p:extLst>
      <p:ext uri="{BB962C8B-B14F-4D97-AF65-F5344CB8AC3E}">
        <p14:creationId xmlns:p14="http://schemas.microsoft.com/office/powerpoint/2010/main" val="13186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t-EE"/>
          </a:p>
        </p:txBody>
      </p:sp>
    </p:spTree>
    <p:extLst>
      <p:ext uri="{BB962C8B-B14F-4D97-AF65-F5344CB8AC3E}">
        <p14:creationId xmlns:p14="http://schemas.microsoft.com/office/powerpoint/2010/main" val="239919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t-EE"/>
          </a:p>
        </p:txBody>
      </p:sp>
    </p:spTree>
    <p:extLst>
      <p:ext uri="{BB962C8B-B14F-4D97-AF65-F5344CB8AC3E}">
        <p14:creationId xmlns:p14="http://schemas.microsoft.com/office/powerpoint/2010/main" val="10095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law/cross-border-cases/judicial-cooperation/networks-and-bodies-supporting-judicial-cooperation/european-public-prosecutors-office_en#decisions-of-the-college-of-the-eppo"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t-EE"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t-EE" dirty="0">
                <a:solidFill>
                  <a:schemeClr val="bg1"/>
                </a:solidFill>
              </a:rPr>
              <a:t>Töö EPPOga detsentraliseeritud tasandil — </a:t>
            </a:r>
            <a:br>
              <a:rPr dirty="0"/>
            </a:br>
            <a:r>
              <a:rPr lang="et-EE" dirty="0">
                <a:solidFill>
                  <a:schemeClr val="bg1"/>
                </a:solidFill>
              </a:rPr>
              <a:t>koolitusmaterjalid prokuröridele ja eeluurimiskohtunikele</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77E15AD3-6DE7-4CD9-89D7-80B44DB06347}"/>
              </a:ext>
            </a:extLst>
          </p:cNvPr>
          <p:cNvSpPr txBox="1"/>
          <p:nvPr/>
        </p:nvSpPr>
        <p:spPr>
          <a:xfrm>
            <a:off x="619107" y="2119153"/>
            <a:ext cx="7824486" cy="1107996"/>
          </a:xfrm>
          <a:prstGeom prst="rect">
            <a:avLst/>
          </a:prstGeom>
          <a:noFill/>
        </p:spPr>
        <p:txBody>
          <a:bodyPr wrap="square" rtlCol="0">
            <a:spAutoFit/>
          </a:bodyPr>
          <a:lstStyle/>
          <a:p>
            <a:r>
              <a:rPr lang="et-EE"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EPPO struktuur</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KÜSITLUS — PANGE OMA TEADMISED PROOVILE</a:t>
            </a:r>
            <a:br/>
            <a:endParaRPr lang="et-EE" sz="4000" b="1" dirty="0"/>
          </a:p>
        </p:txBody>
      </p:sp>
      <p:sp>
        <p:nvSpPr>
          <p:cNvPr id="3" name="Subtítulo 2"/>
          <p:cNvSpPr>
            <a:spLocks noGrp="1"/>
          </p:cNvSpPr>
          <p:nvPr>
            <p:ph idx="1"/>
          </p:nvPr>
        </p:nvSpPr>
        <p:spPr/>
        <p:txBody>
          <a:bodyPr>
            <a:noAutofit/>
          </a:bodyPr>
          <a:lstStyle/>
          <a:p>
            <a:pPr algn="just"/>
            <a:r>
              <a:rPr lang="et-EE" sz="3000" b="1" dirty="0">
                <a:solidFill>
                  <a:schemeClr val="tx1"/>
                </a:solidFill>
                <a:latin typeface="+mn-lt"/>
              </a:rPr>
              <a:t>Kes</a:t>
            </a:r>
            <a:r>
              <a:rPr lang="et-EE" dirty="0"/>
              <a:t> </a:t>
            </a:r>
            <a:r>
              <a:rPr lang="et-EE" sz="3000" b="1" dirty="0">
                <a:solidFill>
                  <a:schemeClr val="tx1"/>
                </a:solidFill>
                <a:latin typeface="+mn-lt"/>
              </a:rPr>
              <a:t>on</a:t>
            </a:r>
            <a:r>
              <a:rPr lang="et-EE" dirty="0"/>
              <a:t> </a:t>
            </a:r>
            <a:r>
              <a:rPr lang="et-EE" sz="3000" b="1" dirty="0">
                <a:solidFill>
                  <a:schemeClr val="tx1"/>
                </a:solidFill>
                <a:latin typeface="+mn-lt"/>
              </a:rPr>
              <a:t>praegune</a:t>
            </a:r>
            <a:r>
              <a:rPr lang="et-EE" dirty="0"/>
              <a:t> </a:t>
            </a:r>
            <a:r>
              <a:rPr lang="et-EE" sz="3000" b="1" dirty="0">
                <a:solidFill>
                  <a:schemeClr val="tx1"/>
                </a:solidFill>
                <a:latin typeface="+mn-lt"/>
              </a:rPr>
              <a:t>Euroopa</a:t>
            </a:r>
            <a:r>
              <a:rPr lang="et-EE" dirty="0"/>
              <a:t> </a:t>
            </a:r>
            <a:r>
              <a:rPr lang="et-EE" sz="3000" b="1" dirty="0">
                <a:solidFill>
                  <a:schemeClr val="tx1"/>
                </a:solidFill>
                <a:latin typeface="+mn-lt"/>
              </a:rPr>
              <a:t>peaprokurör?</a:t>
            </a:r>
            <a:r>
              <a:rPr lang="et-EE" dirty="0"/>
              <a:t> </a:t>
            </a:r>
          </a:p>
          <a:p>
            <a:pPr algn="just"/>
            <a:r>
              <a:rPr lang="et-EE" sz="3000" b="1" dirty="0">
                <a:solidFill>
                  <a:schemeClr val="tx1"/>
                </a:solidFill>
                <a:latin typeface="+mn-lt"/>
              </a:rPr>
              <a:t>-a - - a	K - - - - -</a:t>
            </a:r>
          </a:p>
          <a:p>
            <a:pPr algn="just"/>
            <a:r>
              <a:rPr lang="et-EE" sz="3000" b="1" dirty="0">
                <a:solidFill>
                  <a:schemeClr val="tx1"/>
                </a:solidFill>
                <a:latin typeface="+mn-lt"/>
              </a:rPr>
              <a:t>Kes on teie liikmesriigi praegune Euroopa prokurör?</a:t>
            </a:r>
          </a:p>
          <a:p>
            <a:pPr marL="1143000" indent="-1143000" algn="just">
              <a:buFontTx/>
              <a:buChar char="-"/>
            </a:pPr>
            <a:endParaRPr lang="et-EE" sz="9600" b="1" dirty="0"/>
          </a:p>
        </p:txBody>
      </p:sp>
      <p:sp>
        <p:nvSpPr>
          <p:cNvPr id="4" name="Dia számának helye 3">
            <a:extLst>
              <a:ext uri="{FF2B5EF4-FFF2-40B4-BE49-F238E27FC236}">
                <a16:creationId xmlns:a16="http://schemas.microsoft.com/office/drawing/2014/main" id="{62C3DDCE-0E35-4014-B6CB-807460567B85}"/>
              </a:ext>
            </a:extLst>
          </p:cNvPr>
          <p:cNvSpPr>
            <a:spLocks noGrp="1"/>
          </p:cNvSpPr>
          <p:nvPr>
            <p:ph type="sldNum" sz="quarter" idx="12"/>
          </p:nvPr>
        </p:nvSpPr>
        <p:spPr/>
        <p:txBody>
          <a:bodyPr/>
          <a:lstStyle/>
          <a:p>
            <a:fld id="{6113E31D-E2AB-40D1-8B51-AFA5AFEF393A}" type="slidenum">
              <a:rPr lang="en-US" smtClean="0"/>
              <a:t>10</a:t>
            </a:fld>
            <a:endParaRPr lang="et-EE" dirty="0"/>
          </a:p>
        </p:txBody>
      </p:sp>
    </p:spTree>
    <p:extLst>
      <p:ext uri="{BB962C8B-B14F-4D97-AF65-F5344CB8AC3E}">
        <p14:creationId xmlns:p14="http://schemas.microsoft.com/office/powerpoint/2010/main" val="127730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8454239" y="2117967"/>
            <a:ext cx="2351250" cy="2088282"/>
          </a:xfrm>
          <a:prstGeom prst="rect">
            <a:avLst/>
          </a:prstGeom>
        </p:spPr>
      </p:pic>
      <p:sp>
        <p:nvSpPr>
          <p:cNvPr id="2" name="Título 1"/>
          <p:cNvSpPr>
            <a:spLocks noGrp="1"/>
          </p:cNvSpPr>
          <p:nvPr>
            <p:ph type="ctrTitle"/>
          </p:nvPr>
        </p:nvSpPr>
        <p:spPr/>
        <p:txBody>
          <a:bodyPr>
            <a:normAutofit/>
          </a:bodyPr>
          <a:lstStyle/>
          <a:p>
            <a:pPr algn="l"/>
            <a:r>
              <a:rPr lang="et-EE" b="1" dirty="0">
                <a:latin typeface="+mn-lt"/>
              </a:rPr>
              <a:t>Laura Kövesi (RO)</a:t>
            </a:r>
          </a:p>
        </p:txBody>
      </p:sp>
      <p:sp>
        <p:nvSpPr>
          <p:cNvPr id="3" name="Subtítulo 2"/>
          <p:cNvSpPr>
            <a:spLocks noGrp="1"/>
          </p:cNvSpPr>
          <p:nvPr>
            <p:ph type="subTitle" idx="1"/>
          </p:nvPr>
        </p:nvSpPr>
        <p:spPr>
          <a:xfrm>
            <a:off x="696065" y="4485301"/>
            <a:ext cx="9128656" cy="1143000"/>
          </a:xfrm>
        </p:spPr>
        <p:txBody>
          <a:bodyPr>
            <a:normAutofit fontScale="77500" lnSpcReduction="20000"/>
          </a:bodyPr>
          <a:lstStyle/>
          <a:p>
            <a:r>
              <a:rPr lang="et-EE" sz="3200" dirty="0">
                <a:latin typeface="+mn-lt"/>
              </a:rPr>
              <a:t>7 aasta</a:t>
            </a:r>
            <a:r>
              <a:rPr lang="et-EE" dirty="0"/>
              <a:t> </a:t>
            </a:r>
            <a:r>
              <a:rPr lang="et-EE" sz="3200" dirty="0">
                <a:latin typeface="+mn-lt"/>
              </a:rPr>
              <a:t>pikkuseks ametiajaks. Ei</a:t>
            </a:r>
            <a:r>
              <a:rPr lang="et-EE" dirty="0"/>
              <a:t> </a:t>
            </a:r>
            <a:r>
              <a:rPr lang="et-EE" sz="3200" dirty="0">
                <a:latin typeface="+mn-lt"/>
              </a:rPr>
              <a:t>ole pikendatav</a:t>
            </a:r>
          </a:p>
          <a:p>
            <a:r>
              <a:rPr lang="et-EE" sz="3200" dirty="0">
                <a:latin typeface="+mn-lt"/>
              </a:rPr>
              <a:t>Omavahelisel</a:t>
            </a:r>
            <a:r>
              <a:rPr lang="et-EE" dirty="0"/>
              <a:t> </a:t>
            </a:r>
            <a:r>
              <a:rPr lang="et-EE" sz="3200" dirty="0">
                <a:latin typeface="+mn-lt"/>
              </a:rPr>
              <a:t>kokkuleppel</a:t>
            </a:r>
            <a:r>
              <a:rPr lang="et-EE" dirty="0"/>
              <a:t> </a:t>
            </a:r>
            <a:r>
              <a:rPr lang="et-EE" sz="3200" dirty="0">
                <a:latin typeface="+mn-lt"/>
              </a:rPr>
              <a:t>nõukogu</a:t>
            </a:r>
            <a:r>
              <a:rPr lang="et-EE" dirty="0"/>
              <a:t> </a:t>
            </a:r>
            <a:r>
              <a:rPr lang="et-EE" sz="3200" dirty="0">
                <a:latin typeface="+mn-lt"/>
              </a:rPr>
              <a:t>ja Euroopa Parlamendi</a:t>
            </a:r>
            <a:r>
              <a:rPr lang="et-EE" dirty="0"/>
              <a:t> </a:t>
            </a:r>
            <a:r>
              <a:rPr lang="et-EE" sz="3200" dirty="0">
                <a:latin typeface="+mn-lt"/>
              </a:rPr>
              <a:t>poolt</a:t>
            </a:r>
            <a:r>
              <a:rPr lang="et-EE" dirty="0"/>
              <a:t> </a:t>
            </a:r>
            <a:r>
              <a:rPr lang="et-EE" sz="3200" dirty="0">
                <a:latin typeface="+mn-lt"/>
              </a:rPr>
              <a:t>ametisse nimetatud</a:t>
            </a:r>
          </a:p>
        </p:txBody>
      </p:sp>
      <p:sp>
        <p:nvSpPr>
          <p:cNvPr id="4" name="Dia számának helye 3">
            <a:extLst>
              <a:ext uri="{FF2B5EF4-FFF2-40B4-BE49-F238E27FC236}">
                <a16:creationId xmlns:a16="http://schemas.microsoft.com/office/drawing/2014/main" id="{A546EF42-E5C9-42BF-AD53-4D705BB82893}"/>
              </a:ext>
            </a:extLst>
          </p:cNvPr>
          <p:cNvSpPr>
            <a:spLocks noGrp="1"/>
          </p:cNvSpPr>
          <p:nvPr>
            <p:ph type="sldNum" sz="quarter" idx="12"/>
          </p:nvPr>
        </p:nvSpPr>
        <p:spPr/>
        <p:txBody>
          <a:bodyPr/>
          <a:lstStyle/>
          <a:p>
            <a:fld id="{4FAB73BC-B049-4115-A692-8D63A059BFB8}" type="slidenum">
              <a:rPr lang="en-US" smtClean="0"/>
              <a:pPr/>
              <a:t>11</a:t>
            </a:fld>
            <a:endParaRPr lang="et-EE" dirty="0"/>
          </a:p>
        </p:txBody>
      </p:sp>
    </p:spTree>
    <p:extLst>
      <p:ext uri="{BB962C8B-B14F-4D97-AF65-F5344CB8AC3E}">
        <p14:creationId xmlns:p14="http://schemas.microsoft.com/office/powerpoint/2010/main" val="364447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dirty="0"/>
              <a:t>EPPO toimimine: ühtne asutus</a:t>
            </a:r>
            <a:br>
              <a:rPr dirty="0"/>
            </a:br>
            <a:endParaRPr lang="et-E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59909495"/>
              </p:ext>
            </p:extLst>
          </p:nvPr>
        </p:nvGraphicFramePr>
        <p:xfrm>
          <a:off x="413774" y="18962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BB6C7A65-7CAC-4DFB-B51E-8E98DAD6D323}"/>
              </a:ext>
            </a:extLst>
          </p:cNvPr>
          <p:cNvSpPr>
            <a:spLocks noGrp="1"/>
          </p:cNvSpPr>
          <p:nvPr>
            <p:ph type="sldNum" sz="quarter" idx="12"/>
          </p:nvPr>
        </p:nvSpPr>
        <p:spPr/>
        <p:txBody>
          <a:bodyPr/>
          <a:lstStyle/>
          <a:p>
            <a:fld id="{6113E31D-E2AB-40D1-8B51-AFA5AFEF393A}" type="slidenum">
              <a:rPr lang="en-US" smtClean="0"/>
              <a:t>12</a:t>
            </a:fld>
            <a:endParaRPr lang="et-EE" dirty="0"/>
          </a:p>
        </p:txBody>
      </p:sp>
    </p:spTree>
    <p:extLst>
      <p:ext uri="{BB962C8B-B14F-4D97-AF65-F5344CB8AC3E}">
        <p14:creationId xmlns:p14="http://schemas.microsoft.com/office/powerpoint/2010/main" val="213851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KÜSITLUS — PANGE OMA TEADMISED PROOVILE</a:t>
            </a:r>
            <a:br/>
            <a:endParaRPr lang="et-EE" sz="4000" b="1" dirty="0"/>
          </a:p>
        </p:txBody>
      </p:sp>
      <p:sp>
        <p:nvSpPr>
          <p:cNvPr id="3" name="Subtítulo 2"/>
          <p:cNvSpPr>
            <a:spLocks noGrp="1"/>
          </p:cNvSpPr>
          <p:nvPr>
            <p:ph idx="1"/>
          </p:nvPr>
        </p:nvSpPr>
        <p:spPr/>
        <p:txBody>
          <a:bodyPr>
            <a:noAutofit/>
          </a:bodyPr>
          <a:lstStyle/>
          <a:p>
            <a:pPr algn="just"/>
            <a:r>
              <a:rPr lang="et-EE" dirty="0"/>
              <a:t> </a:t>
            </a:r>
            <a:r>
              <a:rPr lang="et-EE" sz="3200" b="1" dirty="0">
                <a:solidFill>
                  <a:schemeClr val="tx1"/>
                </a:solidFill>
                <a:latin typeface="+mn-lt"/>
              </a:rPr>
              <a:t>Euroopa</a:t>
            </a:r>
            <a:r>
              <a:rPr lang="et-EE" dirty="0"/>
              <a:t> </a:t>
            </a:r>
            <a:r>
              <a:rPr lang="et-EE" sz="3200" b="1" dirty="0">
                <a:solidFill>
                  <a:schemeClr val="tx1"/>
                </a:solidFill>
                <a:latin typeface="+mn-lt"/>
              </a:rPr>
              <a:t>peaprokurör</a:t>
            </a:r>
            <a:r>
              <a:rPr lang="et-EE" dirty="0"/>
              <a:t> </a:t>
            </a:r>
            <a:r>
              <a:rPr lang="et-EE" sz="3200" b="1" dirty="0">
                <a:solidFill>
                  <a:schemeClr val="tx1"/>
                </a:solidFill>
                <a:latin typeface="+mn-lt"/>
              </a:rPr>
              <a:t>….. (ÕIGE VÕI VALE)</a:t>
            </a:r>
          </a:p>
          <a:p>
            <a:pPr marL="457200" indent="-457200" algn="just">
              <a:buFont typeface="+mj-lt"/>
              <a:buAutoNum type="alphaLcParenR"/>
            </a:pPr>
            <a:r>
              <a:rPr lang="et-EE" sz="2400" dirty="0">
                <a:solidFill>
                  <a:schemeClr val="tx1"/>
                </a:solidFill>
                <a:latin typeface="+mn-lt"/>
              </a:rPr>
              <a:t>on</a:t>
            </a:r>
            <a:r>
              <a:rPr lang="et-EE" sz="2400" dirty="0">
                <a:latin typeface="+mn-lt"/>
              </a:rPr>
              <a:t> </a:t>
            </a:r>
            <a:r>
              <a:rPr lang="et-EE" sz="2400" dirty="0">
                <a:solidFill>
                  <a:schemeClr val="tx1"/>
                </a:solidFill>
                <a:latin typeface="+mn-lt"/>
              </a:rPr>
              <a:t>EPPO hierarhias kõrgeimal kohal</a:t>
            </a:r>
          </a:p>
          <a:p>
            <a:pPr marL="457200" indent="-457200" algn="just">
              <a:buFont typeface="+mj-lt"/>
              <a:buAutoNum type="alphaLcParenR"/>
            </a:pPr>
            <a:r>
              <a:rPr lang="et-EE" sz="2400" dirty="0">
                <a:solidFill>
                  <a:schemeClr val="tx1"/>
                </a:solidFill>
                <a:latin typeface="+mn-lt"/>
              </a:rPr>
              <a:t>on haiguse või puudumise</a:t>
            </a:r>
            <a:r>
              <a:rPr lang="et-EE" sz="2400" dirty="0">
                <a:latin typeface="+mn-lt"/>
              </a:rPr>
              <a:t> </a:t>
            </a:r>
            <a:r>
              <a:rPr lang="et-EE" sz="2400" dirty="0">
                <a:solidFill>
                  <a:schemeClr val="tx1"/>
                </a:solidFill>
                <a:latin typeface="+mn-lt"/>
              </a:rPr>
              <a:t>korral</a:t>
            </a:r>
            <a:r>
              <a:rPr lang="et-EE" sz="2400" dirty="0">
                <a:latin typeface="+mn-lt"/>
              </a:rPr>
              <a:t> </a:t>
            </a:r>
            <a:r>
              <a:rPr lang="et-EE" sz="2400" dirty="0">
                <a:solidFill>
                  <a:schemeClr val="tx1"/>
                </a:solidFill>
                <a:latin typeface="+mn-lt"/>
              </a:rPr>
              <a:t>asendatav</a:t>
            </a:r>
            <a:r>
              <a:rPr lang="et-EE" sz="2400" dirty="0">
                <a:latin typeface="+mn-lt"/>
              </a:rPr>
              <a:t> </a:t>
            </a:r>
            <a:r>
              <a:rPr lang="et-EE" sz="2400" dirty="0">
                <a:solidFill>
                  <a:schemeClr val="tx1"/>
                </a:solidFill>
                <a:latin typeface="+mn-lt"/>
              </a:rPr>
              <a:t>liikmesriigi peaprokuröriga</a:t>
            </a:r>
            <a:r>
              <a:rPr lang="et-EE" sz="2400" dirty="0">
                <a:latin typeface="+mn-lt"/>
              </a:rPr>
              <a:t> </a:t>
            </a:r>
            <a:endParaRPr lang="et-EE" sz="2400" dirty="0">
              <a:solidFill>
                <a:schemeClr val="tx1"/>
              </a:solidFill>
              <a:latin typeface="+mn-lt"/>
            </a:endParaRPr>
          </a:p>
          <a:p>
            <a:pPr marL="457200" indent="-457200" algn="just">
              <a:buFont typeface="+mj-lt"/>
              <a:buAutoNum type="alphaLcParenR"/>
            </a:pPr>
            <a:r>
              <a:rPr lang="et-EE" sz="2400" dirty="0">
                <a:solidFill>
                  <a:schemeClr val="tx1"/>
                </a:solidFill>
                <a:latin typeface="+mn-lt"/>
              </a:rPr>
              <a:t>on</a:t>
            </a:r>
            <a:r>
              <a:rPr lang="et-EE" sz="2400" dirty="0">
                <a:latin typeface="+mn-lt"/>
              </a:rPr>
              <a:t> </a:t>
            </a:r>
            <a:r>
              <a:rPr lang="et-EE" sz="2400" dirty="0">
                <a:solidFill>
                  <a:schemeClr val="tx1"/>
                </a:solidFill>
                <a:latin typeface="+mn-lt"/>
              </a:rPr>
              <a:t>ainus,</a:t>
            </a:r>
            <a:r>
              <a:rPr lang="et-EE" sz="2400" dirty="0">
                <a:latin typeface="+mn-lt"/>
              </a:rPr>
              <a:t> </a:t>
            </a:r>
            <a:r>
              <a:rPr lang="et-EE" sz="2400" dirty="0">
                <a:solidFill>
                  <a:schemeClr val="tx1"/>
                </a:solidFill>
                <a:latin typeface="+mn-lt"/>
              </a:rPr>
              <a:t>kes</a:t>
            </a:r>
            <a:r>
              <a:rPr lang="et-EE" sz="2400" dirty="0">
                <a:latin typeface="+mn-lt"/>
              </a:rPr>
              <a:t> </a:t>
            </a:r>
            <a:r>
              <a:rPr lang="et-EE" sz="2400" dirty="0">
                <a:solidFill>
                  <a:schemeClr val="tx1"/>
                </a:solidFill>
                <a:latin typeface="+mn-lt"/>
              </a:rPr>
              <a:t>võib</a:t>
            </a:r>
            <a:r>
              <a:rPr lang="et-EE" sz="2400" dirty="0">
                <a:latin typeface="+mn-lt"/>
              </a:rPr>
              <a:t> </a:t>
            </a:r>
            <a:r>
              <a:rPr lang="et-EE" sz="2400" dirty="0">
                <a:solidFill>
                  <a:schemeClr val="tx1"/>
                </a:solidFill>
                <a:latin typeface="+mn-lt"/>
              </a:rPr>
              <a:t>täita</a:t>
            </a:r>
            <a:r>
              <a:rPr lang="et-EE" sz="2400" dirty="0">
                <a:latin typeface="+mn-lt"/>
              </a:rPr>
              <a:t> </a:t>
            </a:r>
            <a:r>
              <a:rPr lang="et-EE" sz="2400" dirty="0">
                <a:solidFill>
                  <a:schemeClr val="tx1"/>
                </a:solidFill>
                <a:latin typeface="+mn-lt"/>
              </a:rPr>
              <a:t>esindusülesandeid</a:t>
            </a:r>
            <a:r>
              <a:rPr lang="et-EE" sz="2400" dirty="0">
                <a:latin typeface="+mn-lt"/>
              </a:rPr>
              <a:t> </a:t>
            </a:r>
            <a:endParaRPr lang="et-EE" sz="2400" dirty="0">
              <a:solidFill>
                <a:schemeClr val="tx1"/>
              </a:solidFill>
              <a:latin typeface="+mn-lt"/>
            </a:endParaRPr>
          </a:p>
          <a:p>
            <a:pPr marL="0" indent="0" algn="just">
              <a:buNone/>
            </a:pPr>
            <a:endParaRPr lang="et-EE" sz="3200" dirty="0"/>
          </a:p>
          <a:p>
            <a:pPr algn="just"/>
            <a:endParaRPr lang="et-EE" sz="3200" dirty="0"/>
          </a:p>
        </p:txBody>
      </p:sp>
      <p:sp>
        <p:nvSpPr>
          <p:cNvPr id="5" name="Textfeld 4">
            <a:extLst>
              <a:ext uri="{FF2B5EF4-FFF2-40B4-BE49-F238E27FC236}">
                <a16:creationId xmlns:a16="http://schemas.microsoft.com/office/drawing/2014/main" id="{A4904D0F-6195-4BB5-8069-510D041AC64E}"/>
              </a:ext>
            </a:extLst>
          </p:cNvPr>
          <p:cNvSpPr txBox="1"/>
          <p:nvPr/>
        </p:nvSpPr>
        <p:spPr>
          <a:xfrm>
            <a:off x="6541135" y="2374613"/>
            <a:ext cx="1280160" cy="584775"/>
          </a:xfrm>
          <a:prstGeom prst="rect">
            <a:avLst/>
          </a:prstGeom>
          <a:noFill/>
        </p:spPr>
        <p:txBody>
          <a:bodyPr wrap="square" rtlCol="0">
            <a:spAutoFit/>
          </a:bodyPr>
          <a:lstStyle/>
          <a:p>
            <a:r>
              <a:rPr lang="et-EE" sz="3200" dirty="0">
                <a:solidFill>
                  <a:schemeClr val="accent1">
                    <a:lumMod val="60000"/>
                    <a:lumOff val="40000"/>
                  </a:schemeClr>
                </a:solidFill>
              </a:rPr>
              <a:t>ÕIGE</a:t>
            </a:r>
          </a:p>
        </p:txBody>
      </p:sp>
      <p:sp>
        <p:nvSpPr>
          <p:cNvPr id="6" name="Textfeld 5">
            <a:extLst>
              <a:ext uri="{FF2B5EF4-FFF2-40B4-BE49-F238E27FC236}">
                <a16:creationId xmlns:a16="http://schemas.microsoft.com/office/drawing/2014/main" id="{AC6A0394-AF92-4E52-A09D-A1DBCA6A91A9}"/>
              </a:ext>
            </a:extLst>
          </p:cNvPr>
          <p:cNvSpPr txBox="1"/>
          <p:nvPr/>
        </p:nvSpPr>
        <p:spPr>
          <a:xfrm>
            <a:off x="10027919" y="2959388"/>
            <a:ext cx="1184563"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7" name="Textfeld 6">
            <a:extLst>
              <a:ext uri="{FF2B5EF4-FFF2-40B4-BE49-F238E27FC236}">
                <a16:creationId xmlns:a16="http://schemas.microsoft.com/office/drawing/2014/main" id="{3EF7E797-5F57-4E54-8787-F657C0F0D468}"/>
              </a:ext>
            </a:extLst>
          </p:cNvPr>
          <p:cNvSpPr txBox="1"/>
          <p:nvPr/>
        </p:nvSpPr>
        <p:spPr>
          <a:xfrm>
            <a:off x="6644640" y="3376523"/>
            <a:ext cx="1280160"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4" name="Dia számának helye 3">
            <a:extLst>
              <a:ext uri="{FF2B5EF4-FFF2-40B4-BE49-F238E27FC236}">
                <a16:creationId xmlns:a16="http://schemas.microsoft.com/office/drawing/2014/main" id="{C8715B70-493D-4D8B-B4E2-C0FEE36A0DEC}"/>
              </a:ext>
            </a:extLst>
          </p:cNvPr>
          <p:cNvSpPr>
            <a:spLocks noGrp="1"/>
          </p:cNvSpPr>
          <p:nvPr>
            <p:ph type="sldNum" sz="quarter" idx="12"/>
          </p:nvPr>
        </p:nvSpPr>
        <p:spPr/>
        <p:txBody>
          <a:bodyPr/>
          <a:lstStyle/>
          <a:p>
            <a:fld id="{6113E31D-E2AB-40D1-8B51-AFA5AFEF393A}" type="slidenum">
              <a:rPr lang="en-US" smtClean="0"/>
              <a:t>13</a:t>
            </a:fld>
            <a:endParaRPr lang="et-EE" dirty="0"/>
          </a:p>
        </p:txBody>
      </p:sp>
    </p:spTree>
    <p:extLst>
      <p:ext uri="{BB962C8B-B14F-4D97-AF65-F5344CB8AC3E}">
        <p14:creationId xmlns:p14="http://schemas.microsoft.com/office/powerpoint/2010/main" val="36069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076727" cy="1895475"/>
          </a:xfrm>
        </p:spPr>
        <p:txBody>
          <a:bodyPr>
            <a:normAutofit/>
          </a:bodyPr>
          <a:lstStyle/>
          <a:p>
            <a:r>
              <a:rPr lang="et-EE"/>
              <a:t>Artikkel 11 Euroopa peaprokurör ja Euroopa peaprokuröri asetäitjad</a:t>
            </a:r>
            <a:br/>
            <a:endParaRPr lang="et-EE" dirty="0"/>
          </a:p>
        </p:txBody>
      </p:sp>
      <p:sp>
        <p:nvSpPr>
          <p:cNvPr id="3" name="Marcador de contenido 2"/>
          <p:cNvSpPr>
            <a:spLocks noGrp="1"/>
          </p:cNvSpPr>
          <p:nvPr>
            <p:ph idx="1"/>
          </p:nvPr>
        </p:nvSpPr>
        <p:spPr>
          <a:xfrm>
            <a:off x="838200" y="1968500"/>
            <a:ext cx="10076727" cy="4208463"/>
          </a:xfrm>
        </p:spPr>
        <p:txBody>
          <a:bodyPr>
            <a:normAutofit/>
          </a:bodyPr>
          <a:lstStyle/>
          <a:p>
            <a:pPr marL="0" indent="0">
              <a:buNone/>
            </a:pPr>
            <a:r>
              <a:rPr lang="et-EE" dirty="0">
                <a:solidFill>
                  <a:schemeClr val="tx1"/>
                </a:solidFill>
                <a:latin typeface="+mn-lt"/>
              </a:rPr>
              <a:t>1. Euroopa</a:t>
            </a:r>
            <a:r>
              <a:rPr lang="et-EE" dirty="0"/>
              <a:t> </a:t>
            </a:r>
            <a:r>
              <a:rPr lang="et-EE" dirty="0">
                <a:solidFill>
                  <a:schemeClr val="tx1"/>
                </a:solidFill>
                <a:latin typeface="+mn-lt"/>
              </a:rPr>
              <a:t>peaprokurör</a:t>
            </a:r>
            <a:r>
              <a:rPr lang="et-EE" dirty="0"/>
              <a:t> </a:t>
            </a:r>
            <a:r>
              <a:rPr lang="et-EE" dirty="0">
                <a:solidFill>
                  <a:schemeClr val="tx1"/>
                </a:solidFill>
                <a:latin typeface="+mn-lt"/>
              </a:rPr>
              <a:t>on</a:t>
            </a:r>
            <a:r>
              <a:rPr lang="et-EE" dirty="0"/>
              <a:t> </a:t>
            </a:r>
            <a:r>
              <a:rPr lang="et-EE" dirty="0">
                <a:solidFill>
                  <a:schemeClr val="tx1"/>
                </a:solidFill>
                <a:latin typeface="+mn-lt"/>
              </a:rPr>
              <a:t>EPPO</a:t>
            </a:r>
            <a:r>
              <a:rPr lang="et-EE" dirty="0"/>
              <a:t> </a:t>
            </a:r>
            <a:r>
              <a:rPr lang="et-EE" dirty="0">
                <a:solidFill>
                  <a:schemeClr val="tx1"/>
                </a:solidFill>
                <a:latin typeface="+mn-lt"/>
              </a:rPr>
              <a:t>juht. Euroopa</a:t>
            </a:r>
            <a:r>
              <a:rPr lang="et-EE" dirty="0"/>
              <a:t> </a:t>
            </a:r>
            <a:r>
              <a:rPr lang="et-EE" dirty="0">
                <a:solidFill>
                  <a:schemeClr val="tx1"/>
                </a:solidFill>
                <a:latin typeface="+mn-lt"/>
              </a:rPr>
              <a:t>peaprokurör</a:t>
            </a:r>
            <a:r>
              <a:rPr lang="et-EE" dirty="0"/>
              <a:t> </a:t>
            </a:r>
            <a:r>
              <a:rPr lang="et-EE" dirty="0">
                <a:solidFill>
                  <a:schemeClr val="tx1"/>
                </a:solidFill>
                <a:latin typeface="+mn-lt"/>
              </a:rPr>
              <a:t>korraldab</a:t>
            </a:r>
            <a:r>
              <a:rPr lang="et-EE" dirty="0"/>
              <a:t> </a:t>
            </a:r>
            <a:r>
              <a:rPr lang="et-EE" dirty="0">
                <a:solidFill>
                  <a:schemeClr val="tx1"/>
                </a:solidFill>
                <a:latin typeface="+mn-lt"/>
              </a:rPr>
              <a:t>EPPO</a:t>
            </a:r>
            <a:r>
              <a:rPr lang="et-EE" dirty="0"/>
              <a:t> </a:t>
            </a:r>
            <a:r>
              <a:rPr lang="et-EE" dirty="0">
                <a:solidFill>
                  <a:schemeClr val="tx1"/>
                </a:solidFill>
                <a:latin typeface="+mn-lt"/>
              </a:rPr>
              <a:t>tööd,</a:t>
            </a:r>
            <a:r>
              <a:rPr lang="et-EE" dirty="0"/>
              <a:t> </a:t>
            </a:r>
            <a:r>
              <a:rPr lang="et-EE" dirty="0">
                <a:solidFill>
                  <a:schemeClr val="tx1"/>
                </a:solidFill>
                <a:latin typeface="+mn-lt"/>
              </a:rPr>
              <a:t>juhib</a:t>
            </a:r>
            <a:r>
              <a:rPr lang="et-EE" dirty="0"/>
              <a:t> </a:t>
            </a:r>
            <a:r>
              <a:rPr lang="et-EE" dirty="0">
                <a:solidFill>
                  <a:schemeClr val="tx1"/>
                </a:solidFill>
                <a:latin typeface="+mn-lt"/>
              </a:rPr>
              <a:t>selle</a:t>
            </a:r>
            <a:r>
              <a:rPr lang="et-EE" dirty="0"/>
              <a:t> </a:t>
            </a:r>
            <a:r>
              <a:rPr lang="et-EE" dirty="0">
                <a:solidFill>
                  <a:schemeClr val="tx1"/>
                </a:solidFill>
                <a:latin typeface="+mn-lt"/>
              </a:rPr>
              <a:t>tegevust ja</a:t>
            </a:r>
            <a:r>
              <a:rPr lang="et-EE" dirty="0"/>
              <a:t> </a:t>
            </a:r>
            <a:r>
              <a:rPr lang="et-EE" dirty="0">
                <a:solidFill>
                  <a:schemeClr val="tx1"/>
                </a:solidFill>
                <a:latin typeface="+mn-lt"/>
              </a:rPr>
              <a:t>võtab vastu otsuseid</a:t>
            </a:r>
            <a:r>
              <a:rPr lang="et-EE" dirty="0"/>
              <a:t> </a:t>
            </a:r>
            <a:r>
              <a:rPr lang="et-EE" dirty="0">
                <a:solidFill>
                  <a:schemeClr val="tx1"/>
                </a:solidFill>
                <a:latin typeface="+mn-lt"/>
              </a:rPr>
              <a:t>vastavalt</a:t>
            </a:r>
            <a:r>
              <a:rPr lang="et-EE" dirty="0"/>
              <a:t> </a:t>
            </a:r>
            <a:r>
              <a:rPr lang="et-EE" dirty="0">
                <a:solidFill>
                  <a:schemeClr val="tx1"/>
                </a:solidFill>
                <a:latin typeface="+mn-lt"/>
              </a:rPr>
              <a:t>käesolevale</a:t>
            </a:r>
            <a:r>
              <a:rPr lang="et-EE" dirty="0"/>
              <a:t> </a:t>
            </a:r>
            <a:r>
              <a:rPr lang="et-EE" dirty="0">
                <a:solidFill>
                  <a:schemeClr val="tx1"/>
                </a:solidFill>
                <a:latin typeface="+mn-lt"/>
              </a:rPr>
              <a:t>määrusele ning EPPO kodukorrale.</a:t>
            </a:r>
          </a:p>
          <a:p>
            <a:pPr marL="0" indent="0">
              <a:buNone/>
            </a:pPr>
            <a:r>
              <a:rPr lang="et-EE" dirty="0">
                <a:solidFill>
                  <a:schemeClr val="tx1"/>
                </a:solidFill>
                <a:latin typeface="+mn-lt"/>
              </a:rPr>
              <a:t>2. Euroopa</a:t>
            </a:r>
            <a:r>
              <a:rPr lang="et-EE" dirty="0"/>
              <a:t> </a:t>
            </a:r>
            <a:r>
              <a:rPr lang="et-EE" dirty="0">
                <a:solidFill>
                  <a:schemeClr val="tx1"/>
                </a:solidFill>
                <a:latin typeface="+mn-lt"/>
              </a:rPr>
              <a:t>peaprokuröri</a:t>
            </a:r>
            <a:r>
              <a:rPr lang="et-EE" dirty="0"/>
              <a:t> </a:t>
            </a:r>
            <a:r>
              <a:rPr lang="et-EE" dirty="0">
                <a:solidFill>
                  <a:schemeClr val="tx1"/>
                </a:solidFill>
                <a:latin typeface="+mn-lt"/>
              </a:rPr>
              <a:t>määratakse</a:t>
            </a:r>
            <a:r>
              <a:rPr lang="et-EE" dirty="0"/>
              <a:t> </a:t>
            </a:r>
            <a:r>
              <a:rPr lang="et-EE" dirty="0">
                <a:solidFill>
                  <a:schemeClr val="tx1"/>
                </a:solidFill>
                <a:latin typeface="+mn-lt"/>
              </a:rPr>
              <a:t>tema ülesannete täitmisel abistama</a:t>
            </a:r>
            <a:r>
              <a:rPr lang="et-EE" dirty="0"/>
              <a:t> </a:t>
            </a:r>
            <a:r>
              <a:rPr lang="et-EE" dirty="0">
                <a:solidFill>
                  <a:schemeClr val="tx1"/>
                </a:solidFill>
                <a:latin typeface="+mn-lt"/>
              </a:rPr>
              <a:t>kaks</a:t>
            </a:r>
            <a:r>
              <a:rPr lang="et-EE" dirty="0"/>
              <a:t> </a:t>
            </a:r>
            <a:r>
              <a:rPr lang="et-EE" dirty="0">
                <a:solidFill>
                  <a:schemeClr val="tx1"/>
                </a:solidFill>
                <a:latin typeface="+mn-lt"/>
              </a:rPr>
              <a:t>asetäitjat,</a:t>
            </a:r>
            <a:r>
              <a:rPr lang="et-EE" dirty="0"/>
              <a:t> </a:t>
            </a:r>
            <a:r>
              <a:rPr lang="et-EE" dirty="0">
                <a:solidFill>
                  <a:schemeClr val="tx1"/>
                </a:solidFill>
                <a:latin typeface="+mn-lt"/>
              </a:rPr>
              <a:t>kes</a:t>
            </a:r>
            <a:r>
              <a:rPr lang="et-EE" dirty="0"/>
              <a:t> </a:t>
            </a:r>
            <a:r>
              <a:rPr lang="et-EE" dirty="0">
                <a:solidFill>
                  <a:schemeClr val="tx1"/>
                </a:solidFill>
                <a:latin typeface="+mn-lt"/>
              </a:rPr>
              <a:t>asendavad</a:t>
            </a:r>
            <a:r>
              <a:rPr lang="et-EE" dirty="0"/>
              <a:t> </a:t>
            </a:r>
            <a:r>
              <a:rPr lang="et-EE" dirty="0">
                <a:solidFill>
                  <a:schemeClr val="tx1"/>
                </a:solidFill>
                <a:latin typeface="+mn-lt"/>
              </a:rPr>
              <a:t>Euroopa</a:t>
            </a:r>
            <a:r>
              <a:rPr lang="et-EE" dirty="0"/>
              <a:t> </a:t>
            </a:r>
            <a:r>
              <a:rPr lang="et-EE" dirty="0">
                <a:solidFill>
                  <a:schemeClr val="tx1"/>
                </a:solidFill>
                <a:latin typeface="+mn-lt"/>
              </a:rPr>
              <a:t>peaprokuröri</a:t>
            </a:r>
            <a:r>
              <a:rPr lang="et-EE" dirty="0"/>
              <a:t> </a:t>
            </a:r>
            <a:r>
              <a:rPr lang="et-EE" dirty="0">
                <a:solidFill>
                  <a:schemeClr val="tx1"/>
                </a:solidFill>
                <a:latin typeface="+mn-lt"/>
              </a:rPr>
              <a:t>tema äraolekul</a:t>
            </a:r>
            <a:r>
              <a:rPr lang="et-EE" dirty="0"/>
              <a:t> </a:t>
            </a:r>
            <a:r>
              <a:rPr lang="et-EE" dirty="0">
                <a:solidFill>
                  <a:schemeClr val="tx1"/>
                </a:solidFill>
                <a:latin typeface="+mn-lt"/>
              </a:rPr>
              <a:t>või juhul,</a:t>
            </a:r>
            <a:r>
              <a:rPr lang="et-EE" dirty="0"/>
              <a:t> </a:t>
            </a:r>
            <a:r>
              <a:rPr lang="et-EE" dirty="0">
                <a:solidFill>
                  <a:schemeClr val="tx1"/>
                </a:solidFill>
                <a:latin typeface="+mn-lt"/>
              </a:rPr>
              <a:t>kui</a:t>
            </a:r>
            <a:r>
              <a:rPr lang="et-EE" dirty="0"/>
              <a:t> </a:t>
            </a:r>
            <a:r>
              <a:rPr lang="et-EE" dirty="0">
                <a:solidFill>
                  <a:schemeClr val="tx1"/>
                </a:solidFill>
                <a:latin typeface="+mn-lt"/>
              </a:rPr>
              <a:t>ta</a:t>
            </a:r>
            <a:r>
              <a:rPr lang="et-EE" dirty="0"/>
              <a:t> </a:t>
            </a:r>
            <a:r>
              <a:rPr lang="et-EE" dirty="0">
                <a:solidFill>
                  <a:schemeClr val="tx1"/>
                </a:solidFill>
                <a:latin typeface="+mn-lt"/>
              </a:rPr>
              <a:t>ei</a:t>
            </a:r>
            <a:r>
              <a:rPr lang="et-EE" dirty="0"/>
              <a:t> </a:t>
            </a:r>
            <a:r>
              <a:rPr lang="et-EE" dirty="0">
                <a:solidFill>
                  <a:schemeClr val="tx1"/>
                </a:solidFill>
                <a:latin typeface="+mn-lt"/>
              </a:rPr>
              <a:t>saa</a:t>
            </a:r>
            <a:r>
              <a:rPr lang="et-EE" dirty="0"/>
              <a:t> </a:t>
            </a:r>
            <a:r>
              <a:rPr lang="et-EE" dirty="0">
                <a:solidFill>
                  <a:schemeClr val="tx1"/>
                </a:solidFill>
                <a:latin typeface="+mn-lt"/>
              </a:rPr>
              <a:t>neid</a:t>
            </a:r>
            <a:r>
              <a:rPr lang="et-EE" dirty="0"/>
              <a:t> </a:t>
            </a:r>
            <a:r>
              <a:rPr lang="et-EE" dirty="0">
                <a:solidFill>
                  <a:schemeClr val="tx1"/>
                </a:solidFill>
                <a:latin typeface="+mn-lt"/>
              </a:rPr>
              <a:t>tööülesandeid</a:t>
            </a:r>
            <a:r>
              <a:rPr lang="et-EE" dirty="0"/>
              <a:t> </a:t>
            </a:r>
            <a:r>
              <a:rPr lang="et-EE" dirty="0">
                <a:solidFill>
                  <a:schemeClr val="tx1"/>
                </a:solidFill>
                <a:latin typeface="+mn-lt"/>
              </a:rPr>
              <a:t>täita.</a:t>
            </a:r>
            <a:r>
              <a:rPr lang="et-EE" dirty="0"/>
              <a:t> </a:t>
            </a:r>
          </a:p>
          <a:p>
            <a:pPr marL="0" indent="0">
              <a:buNone/>
            </a:pPr>
            <a:r>
              <a:rPr lang="et-EE" dirty="0">
                <a:solidFill>
                  <a:schemeClr val="tx1"/>
                </a:solidFill>
                <a:latin typeface="+mn-lt"/>
              </a:rPr>
              <a:t>3. Euroopa</a:t>
            </a:r>
            <a:r>
              <a:rPr lang="et-EE" dirty="0"/>
              <a:t> </a:t>
            </a:r>
            <a:r>
              <a:rPr lang="et-EE" dirty="0">
                <a:solidFill>
                  <a:schemeClr val="tx1"/>
                </a:solidFill>
                <a:latin typeface="+mn-lt"/>
              </a:rPr>
              <a:t>peaprokurör</a:t>
            </a:r>
            <a:r>
              <a:rPr lang="et-EE" dirty="0"/>
              <a:t> </a:t>
            </a:r>
            <a:r>
              <a:rPr lang="et-EE" dirty="0">
                <a:solidFill>
                  <a:schemeClr val="tx1"/>
                </a:solidFill>
                <a:latin typeface="+mn-lt"/>
              </a:rPr>
              <a:t>esindab</a:t>
            </a:r>
            <a:r>
              <a:rPr lang="et-EE" dirty="0"/>
              <a:t> </a:t>
            </a:r>
            <a:r>
              <a:rPr lang="et-EE" dirty="0">
                <a:solidFill>
                  <a:schemeClr val="tx1"/>
                </a:solidFill>
                <a:latin typeface="+mn-lt"/>
              </a:rPr>
              <a:t>EPPOt</a:t>
            </a:r>
            <a:r>
              <a:rPr lang="et-EE" dirty="0"/>
              <a:t> </a:t>
            </a:r>
            <a:r>
              <a:rPr lang="et-EE" dirty="0">
                <a:solidFill>
                  <a:schemeClr val="tx1"/>
                </a:solidFill>
                <a:latin typeface="+mn-lt"/>
              </a:rPr>
              <a:t>liidu</a:t>
            </a:r>
            <a:r>
              <a:rPr lang="et-EE" dirty="0"/>
              <a:t> </a:t>
            </a:r>
            <a:r>
              <a:rPr lang="et-EE" dirty="0">
                <a:solidFill>
                  <a:schemeClr val="tx1"/>
                </a:solidFill>
                <a:latin typeface="+mn-lt"/>
              </a:rPr>
              <a:t>teiste</a:t>
            </a:r>
            <a:r>
              <a:rPr lang="et-EE" dirty="0"/>
              <a:t> </a:t>
            </a:r>
            <a:r>
              <a:rPr lang="et-EE" dirty="0">
                <a:solidFill>
                  <a:schemeClr val="tx1"/>
                </a:solidFill>
                <a:latin typeface="+mn-lt"/>
              </a:rPr>
              <a:t>institutsioonide,</a:t>
            </a:r>
            <a:r>
              <a:rPr lang="et-EE" dirty="0"/>
              <a:t> </a:t>
            </a:r>
            <a:r>
              <a:rPr lang="et-EE" dirty="0">
                <a:solidFill>
                  <a:schemeClr val="tx1"/>
                </a:solidFill>
                <a:latin typeface="+mn-lt"/>
              </a:rPr>
              <a:t>Euroopa Liidu liikmesriikides</a:t>
            </a:r>
            <a:r>
              <a:rPr lang="et-EE" dirty="0"/>
              <a:t> </a:t>
            </a:r>
            <a:r>
              <a:rPr lang="et-EE" dirty="0">
                <a:solidFill>
                  <a:schemeClr val="tx1"/>
                </a:solidFill>
                <a:latin typeface="+mn-lt"/>
              </a:rPr>
              <a:t>ja</a:t>
            </a:r>
            <a:r>
              <a:rPr lang="et-EE" dirty="0"/>
              <a:t> </a:t>
            </a:r>
            <a:r>
              <a:rPr lang="et-EE" dirty="0">
                <a:solidFill>
                  <a:schemeClr val="tx1"/>
                </a:solidFill>
                <a:latin typeface="+mn-lt"/>
              </a:rPr>
              <a:t>kolmandate</a:t>
            </a:r>
            <a:r>
              <a:rPr lang="et-EE" dirty="0"/>
              <a:t> </a:t>
            </a:r>
            <a:r>
              <a:rPr lang="et-EE" dirty="0">
                <a:solidFill>
                  <a:schemeClr val="tx1"/>
                </a:solidFill>
                <a:latin typeface="+mn-lt"/>
              </a:rPr>
              <a:t>isikute</a:t>
            </a:r>
            <a:r>
              <a:rPr lang="et-EE" dirty="0"/>
              <a:t> </a:t>
            </a:r>
            <a:r>
              <a:rPr lang="et-EE" dirty="0">
                <a:solidFill>
                  <a:schemeClr val="tx1"/>
                </a:solidFill>
                <a:latin typeface="+mn-lt"/>
              </a:rPr>
              <a:t>ees.</a:t>
            </a:r>
            <a:r>
              <a:rPr lang="et-EE" dirty="0"/>
              <a:t> </a:t>
            </a:r>
            <a:r>
              <a:rPr lang="et-EE" dirty="0">
                <a:solidFill>
                  <a:schemeClr val="tx1"/>
                </a:solidFill>
                <a:latin typeface="+mn-lt"/>
              </a:rPr>
              <a:t>Euroopa</a:t>
            </a:r>
            <a:r>
              <a:rPr lang="et-EE" dirty="0"/>
              <a:t> </a:t>
            </a:r>
            <a:r>
              <a:rPr lang="et-EE" dirty="0">
                <a:solidFill>
                  <a:schemeClr val="tx1"/>
                </a:solidFill>
                <a:latin typeface="+mn-lt"/>
              </a:rPr>
              <a:t>peaprokurör</a:t>
            </a:r>
            <a:r>
              <a:rPr lang="et-EE" dirty="0"/>
              <a:t> </a:t>
            </a:r>
            <a:r>
              <a:rPr lang="et-EE" dirty="0">
                <a:solidFill>
                  <a:schemeClr val="tx1"/>
                </a:solidFill>
                <a:latin typeface="+mn-lt"/>
              </a:rPr>
              <a:t>võib</a:t>
            </a:r>
            <a:r>
              <a:rPr lang="et-EE" dirty="0"/>
              <a:t> </a:t>
            </a:r>
            <a:r>
              <a:rPr lang="et-EE" dirty="0">
                <a:solidFill>
                  <a:schemeClr val="tx1"/>
                </a:solidFill>
                <a:latin typeface="+mn-lt"/>
              </a:rPr>
              <a:t>oma</a:t>
            </a:r>
            <a:r>
              <a:rPr lang="et-EE" dirty="0"/>
              <a:t> </a:t>
            </a:r>
            <a:r>
              <a:rPr lang="et-EE" dirty="0">
                <a:solidFill>
                  <a:schemeClr val="tx1"/>
                </a:solidFill>
                <a:latin typeface="+mn-lt"/>
              </a:rPr>
              <a:t>esindusülesanded</a:t>
            </a:r>
            <a:r>
              <a:rPr lang="et-EE" dirty="0"/>
              <a:t> </a:t>
            </a:r>
            <a:r>
              <a:rPr lang="et-EE" dirty="0">
                <a:solidFill>
                  <a:schemeClr val="tx1"/>
                </a:solidFill>
                <a:latin typeface="+mn-lt"/>
              </a:rPr>
              <a:t>delegeerida</a:t>
            </a:r>
            <a:r>
              <a:rPr lang="et-EE" dirty="0"/>
              <a:t> </a:t>
            </a:r>
            <a:r>
              <a:rPr lang="et-EE" dirty="0">
                <a:solidFill>
                  <a:schemeClr val="tx1"/>
                </a:solidFill>
                <a:latin typeface="+mn-lt"/>
              </a:rPr>
              <a:t>ühele</a:t>
            </a:r>
            <a:r>
              <a:rPr lang="et-EE" dirty="0"/>
              <a:t> </a:t>
            </a:r>
            <a:r>
              <a:rPr lang="et-EE" dirty="0">
                <a:solidFill>
                  <a:schemeClr val="tx1"/>
                </a:solidFill>
                <a:latin typeface="+mn-lt"/>
              </a:rPr>
              <a:t>Euroopa</a:t>
            </a:r>
            <a:r>
              <a:rPr lang="et-EE" dirty="0"/>
              <a:t> </a:t>
            </a:r>
            <a:r>
              <a:rPr lang="et-EE" dirty="0">
                <a:solidFill>
                  <a:schemeClr val="tx1"/>
                </a:solidFill>
                <a:latin typeface="+mn-lt"/>
              </a:rPr>
              <a:t>peaprokuröri</a:t>
            </a:r>
            <a:r>
              <a:rPr lang="et-EE" dirty="0"/>
              <a:t> </a:t>
            </a:r>
            <a:r>
              <a:rPr lang="et-EE" dirty="0">
                <a:solidFill>
                  <a:schemeClr val="tx1"/>
                </a:solidFill>
                <a:latin typeface="+mn-lt"/>
              </a:rPr>
              <a:t>asetäitjale</a:t>
            </a:r>
            <a:r>
              <a:rPr lang="et-EE" dirty="0"/>
              <a:t> </a:t>
            </a:r>
            <a:r>
              <a:rPr lang="et-EE" dirty="0">
                <a:solidFill>
                  <a:schemeClr val="tx1"/>
                </a:solidFill>
                <a:latin typeface="+mn-lt"/>
              </a:rPr>
              <a:t>või</a:t>
            </a:r>
            <a:r>
              <a:rPr lang="et-EE" dirty="0"/>
              <a:t> </a:t>
            </a:r>
            <a:r>
              <a:rPr lang="et-EE" dirty="0">
                <a:solidFill>
                  <a:schemeClr val="tx1"/>
                </a:solidFill>
                <a:latin typeface="+mn-lt"/>
              </a:rPr>
              <a:t>Euroopa</a:t>
            </a:r>
            <a:r>
              <a:rPr lang="et-EE" dirty="0"/>
              <a:t> </a:t>
            </a:r>
            <a:r>
              <a:rPr lang="et-EE" dirty="0">
                <a:solidFill>
                  <a:schemeClr val="tx1"/>
                </a:solidFill>
                <a:latin typeface="+mn-lt"/>
              </a:rPr>
              <a:t>prokurörile.</a:t>
            </a:r>
            <a:r>
              <a:rPr lang="et-EE" dirty="0"/>
              <a:t> </a:t>
            </a:r>
          </a:p>
          <a:p>
            <a:pPr marL="0" indent="0">
              <a:buNone/>
            </a:pPr>
            <a:endParaRPr lang="et-EE" dirty="0"/>
          </a:p>
        </p:txBody>
      </p:sp>
      <p:sp>
        <p:nvSpPr>
          <p:cNvPr id="4" name="Dia számának helye 3">
            <a:extLst>
              <a:ext uri="{FF2B5EF4-FFF2-40B4-BE49-F238E27FC236}">
                <a16:creationId xmlns:a16="http://schemas.microsoft.com/office/drawing/2014/main" id="{39908AAE-EA48-404C-9052-A563175323F2}"/>
              </a:ext>
            </a:extLst>
          </p:cNvPr>
          <p:cNvSpPr>
            <a:spLocks noGrp="1"/>
          </p:cNvSpPr>
          <p:nvPr>
            <p:ph type="sldNum" sz="quarter" idx="12"/>
          </p:nvPr>
        </p:nvSpPr>
        <p:spPr/>
        <p:txBody>
          <a:bodyPr/>
          <a:lstStyle/>
          <a:p>
            <a:fld id="{6113E31D-E2AB-40D1-8B51-AFA5AFEF393A}" type="slidenum">
              <a:rPr lang="en-US" smtClean="0"/>
              <a:t>14</a:t>
            </a:fld>
            <a:endParaRPr lang="et-EE" dirty="0"/>
          </a:p>
        </p:txBody>
      </p:sp>
    </p:spTree>
    <p:extLst>
      <p:ext uri="{BB962C8B-B14F-4D97-AF65-F5344CB8AC3E}">
        <p14:creationId xmlns:p14="http://schemas.microsoft.com/office/powerpoint/2010/main" val="169091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KÜSITLUS — PANGE OMA TEADMISED PROOVILE</a:t>
            </a:r>
          </a:p>
        </p:txBody>
      </p:sp>
      <p:sp>
        <p:nvSpPr>
          <p:cNvPr id="3" name="Subtítulo 2"/>
          <p:cNvSpPr>
            <a:spLocks noGrp="1"/>
          </p:cNvSpPr>
          <p:nvPr>
            <p:ph idx="1"/>
          </p:nvPr>
        </p:nvSpPr>
        <p:spPr/>
        <p:txBody>
          <a:bodyPr>
            <a:noAutofit/>
          </a:bodyPr>
          <a:lstStyle/>
          <a:p>
            <a:pPr algn="just"/>
            <a:r>
              <a:rPr lang="et-EE" dirty="0"/>
              <a:t> </a:t>
            </a:r>
            <a:r>
              <a:rPr lang="et-EE" sz="3200" b="1" dirty="0">
                <a:solidFill>
                  <a:schemeClr val="tx1"/>
                </a:solidFill>
                <a:latin typeface="+mn-lt"/>
              </a:rPr>
              <a:t>Kolleegium….. (ÕIGE VÕI VALE)</a:t>
            </a:r>
          </a:p>
          <a:p>
            <a:pPr marL="457200" indent="-457200" algn="just">
              <a:buFont typeface="+mj-lt"/>
              <a:buAutoNum type="alphaLcParenR"/>
            </a:pPr>
            <a:r>
              <a:rPr lang="et-EE" sz="3200" dirty="0">
                <a:solidFill>
                  <a:schemeClr val="tx1"/>
                </a:solidFill>
                <a:latin typeface="+mn-lt"/>
              </a:rPr>
              <a:t>kohtub kord aastas ja võib korraldada teise erakorralise koosoleku augustis</a:t>
            </a:r>
          </a:p>
          <a:p>
            <a:pPr marL="457200" indent="-457200" algn="just">
              <a:buFont typeface="+mj-lt"/>
              <a:buAutoNum type="alphaLcParenR"/>
            </a:pPr>
            <a:r>
              <a:rPr lang="et-EE" sz="3200" dirty="0">
                <a:solidFill>
                  <a:schemeClr val="tx1"/>
                </a:solidFill>
                <a:latin typeface="+mn-lt"/>
              </a:rPr>
              <a:t>võtab</a:t>
            </a:r>
            <a:r>
              <a:rPr lang="et-EE" dirty="0"/>
              <a:t> </a:t>
            </a:r>
            <a:r>
              <a:rPr lang="et-EE" sz="3200" dirty="0">
                <a:solidFill>
                  <a:schemeClr val="tx1"/>
                </a:solidFill>
                <a:latin typeface="+mn-lt"/>
              </a:rPr>
              <a:t>käimasolevates</a:t>
            </a:r>
            <a:r>
              <a:rPr lang="et-EE" dirty="0"/>
              <a:t> </a:t>
            </a:r>
            <a:r>
              <a:rPr lang="et-EE" sz="3200" dirty="0">
                <a:solidFill>
                  <a:schemeClr val="tx1"/>
                </a:solidFill>
                <a:latin typeface="+mn-lt"/>
              </a:rPr>
              <a:t>asjades vastu operatiivseid otsuseid lihthäälteenamusega</a:t>
            </a:r>
            <a:r>
              <a:rPr lang="et-EE" dirty="0"/>
              <a:t> </a:t>
            </a:r>
            <a:endParaRPr lang="et-EE" sz="3200" dirty="0">
              <a:solidFill>
                <a:schemeClr val="tx1"/>
              </a:solidFill>
              <a:latin typeface="+mn-lt"/>
            </a:endParaRPr>
          </a:p>
          <a:p>
            <a:pPr marL="457200" indent="-457200" algn="just">
              <a:buFont typeface="+mj-lt"/>
              <a:buAutoNum type="alphaLcParenR"/>
            </a:pPr>
            <a:r>
              <a:rPr lang="et-EE" sz="3200" dirty="0">
                <a:solidFill>
                  <a:schemeClr val="tx1"/>
                </a:solidFill>
                <a:latin typeface="+mn-lt"/>
              </a:rPr>
              <a:t>võtab vastu</a:t>
            </a:r>
            <a:r>
              <a:rPr lang="et-EE" dirty="0"/>
              <a:t> </a:t>
            </a:r>
            <a:r>
              <a:rPr lang="et-EE" sz="3200" dirty="0">
                <a:solidFill>
                  <a:schemeClr val="tx1"/>
                </a:solidFill>
                <a:latin typeface="+mn-lt"/>
              </a:rPr>
              <a:t>EPPO kodukorra ja loob alalised</a:t>
            </a:r>
            <a:r>
              <a:rPr lang="et-EE" dirty="0"/>
              <a:t> </a:t>
            </a:r>
            <a:r>
              <a:rPr lang="et-EE" sz="3200" dirty="0">
                <a:solidFill>
                  <a:schemeClr val="tx1"/>
                </a:solidFill>
                <a:latin typeface="+mn-lt"/>
              </a:rPr>
              <a:t>kojad</a:t>
            </a:r>
          </a:p>
          <a:p>
            <a:pPr marL="457200" indent="-457200" algn="just">
              <a:buFont typeface="+mj-lt"/>
              <a:buAutoNum type="alphaLcParenR"/>
            </a:pPr>
            <a:endParaRPr lang="et-EE" sz="3200" dirty="0"/>
          </a:p>
          <a:p>
            <a:pPr algn="just"/>
            <a:endParaRPr lang="et-EE" sz="3200" dirty="0"/>
          </a:p>
        </p:txBody>
      </p:sp>
      <p:sp>
        <p:nvSpPr>
          <p:cNvPr id="5" name="Textfeld 4">
            <a:extLst>
              <a:ext uri="{FF2B5EF4-FFF2-40B4-BE49-F238E27FC236}">
                <a16:creationId xmlns:a16="http://schemas.microsoft.com/office/drawing/2014/main" id="{87B5C112-0D71-4BF9-9411-A514EB828DAB}"/>
              </a:ext>
            </a:extLst>
          </p:cNvPr>
          <p:cNvSpPr txBox="1"/>
          <p:nvPr/>
        </p:nvSpPr>
        <p:spPr>
          <a:xfrm>
            <a:off x="6841490" y="2967632"/>
            <a:ext cx="1280160"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6" name="Textfeld 5">
            <a:extLst>
              <a:ext uri="{FF2B5EF4-FFF2-40B4-BE49-F238E27FC236}">
                <a16:creationId xmlns:a16="http://schemas.microsoft.com/office/drawing/2014/main" id="{4947EA85-3C70-4AF2-BD15-28DA772F2A61}"/>
              </a:ext>
            </a:extLst>
          </p:cNvPr>
          <p:cNvSpPr txBox="1"/>
          <p:nvPr/>
        </p:nvSpPr>
        <p:spPr>
          <a:xfrm>
            <a:off x="6912610" y="4067932"/>
            <a:ext cx="1280160"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9" name="Textfeld 8">
            <a:extLst>
              <a:ext uri="{FF2B5EF4-FFF2-40B4-BE49-F238E27FC236}">
                <a16:creationId xmlns:a16="http://schemas.microsoft.com/office/drawing/2014/main" id="{211FF4E3-0DA1-43E8-AC20-A4CE688AECEE}"/>
              </a:ext>
            </a:extLst>
          </p:cNvPr>
          <p:cNvSpPr txBox="1"/>
          <p:nvPr/>
        </p:nvSpPr>
        <p:spPr>
          <a:xfrm>
            <a:off x="6912610" y="5019040"/>
            <a:ext cx="1209040" cy="584775"/>
          </a:xfrm>
          <a:prstGeom prst="rect">
            <a:avLst/>
          </a:prstGeom>
          <a:noFill/>
        </p:spPr>
        <p:txBody>
          <a:bodyPr wrap="square" rtlCol="0">
            <a:spAutoFit/>
          </a:bodyPr>
          <a:lstStyle/>
          <a:p>
            <a:r>
              <a:rPr lang="et-EE" sz="3200" dirty="0">
                <a:solidFill>
                  <a:schemeClr val="accent1">
                    <a:lumMod val="60000"/>
                    <a:lumOff val="40000"/>
                  </a:schemeClr>
                </a:solidFill>
              </a:rPr>
              <a:t>ÕIGE</a:t>
            </a:r>
          </a:p>
        </p:txBody>
      </p:sp>
      <p:sp>
        <p:nvSpPr>
          <p:cNvPr id="4" name="Dia számának helye 3">
            <a:extLst>
              <a:ext uri="{FF2B5EF4-FFF2-40B4-BE49-F238E27FC236}">
                <a16:creationId xmlns:a16="http://schemas.microsoft.com/office/drawing/2014/main" id="{F1E69971-58D9-41A5-ADA2-30B4EDA3B89E}"/>
              </a:ext>
            </a:extLst>
          </p:cNvPr>
          <p:cNvSpPr>
            <a:spLocks noGrp="1"/>
          </p:cNvSpPr>
          <p:nvPr>
            <p:ph type="sldNum" sz="quarter" idx="12"/>
          </p:nvPr>
        </p:nvSpPr>
        <p:spPr/>
        <p:txBody>
          <a:bodyPr/>
          <a:lstStyle/>
          <a:p>
            <a:fld id="{6113E31D-E2AB-40D1-8B51-AFA5AFEF393A}" type="slidenum">
              <a:rPr lang="en-US" smtClean="0"/>
              <a:t>15</a:t>
            </a:fld>
            <a:endParaRPr lang="et-EE" dirty="0"/>
          </a:p>
        </p:txBody>
      </p:sp>
    </p:spTree>
    <p:extLst>
      <p:ext uri="{BB962C8B-B14F-4D97-AF65-F5344CB8AC3E}">
        <p14:creationId xmlns:p14="http://schemas.microsoft.com/office/powerpoint/2010/main" val="28472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a:t>Artikkel 9 Kolleegium</a:t>
            </a:r>
            <a:endParaRPr lang="et-EE" dirty="0"/>
          </a:p>
        </p:txBody>
      </p:sp>
      <p:sp>
        <p:nvSpPr>
          <p:cNvPr id="3" name="Marcador de contenido 2"/>
          <p:cNvSpPr>
            <a:spLocks noGrp="1"/>
          </p:cNvSpPr>
          <p:nvPr>
            <p:ph idx="1"/>
          </p:nvPr>
        </p:nvSpPr>
        <p:spPr>
          <a:xfrm>
            <a:off x="687848" y="1905000"/>
            <a:ext cx="10234152" cy="4267200"/>
          </a:xfrm>
        </p:spPr>
        <p:txBody>
          <a:bodyPr>
            <a:normAutofit fontScale="77500" lnSpcReduction="20000"/>
          </a:bodyPr>
          <a:lstStyle/>
          <a:p>
            <a:pPr>
              <a:buFont typeface="Wingdings" panose="05000000000000000000" pitchFamily="2" charset="2"/>
              <a:buChar char="Ø"/>
            </a:pPr>
            <a:r>
              <a:rPr lang="et-EE" dirty="0"/>
              <a:t> </a:t>
            </a:r>
            <a:r>
              <a:rPr lang="et-EE" sz="2900" dirty="0">
                <a:solidFill>
                  <a:schemeClr val="tx1"/>
                </a:solidFill>
                <a:latin typeface="+mn-lt"/>
              </a:rPr>
              <a:t>Euroopa</a:t>
            </a:r>
            <a:r>
              <a:rPr lang="et-EE" dirty="0"/>
              <a:t> </a:t>
            </a:r>
            <a:r>
              <a:rPr lang="et-EE" sz="2900" dirty="0">
                <a:solidFill>
                  <a:schemeClr val="tx1"/>
                </a:solidFill>
                <a:latin typeface="+mn-lt"/>
              </a:rPr>
              <a:t>peaprokurör</a:t>
            </a:r>
            <a:r>
              <a:rPr lang="et-EE" dirty="0"/>
              <a:t> </a:t>
            </a:r>
            <a:r>
              <a:rPr lang="et-EE" sz="2900" dirty="0">
                <a:solidFill>
                  <a:schemeClr val="tx1"/>
                </a:solidFill>
                <a:latin typeface="+mn-lt"/>
              </a:rPr>
              <a:t>(eesistuja) + 1 Euroopa</a:t>
            </a:r>
            <a:r>
              <a:rPr lang="et-EE" dirty="0"/>
              <a:t> </a:t>
            </a:r>
            <a:r>
              <a:rPr lang="et-EE" sz="2900" dirty="0">
                <a:solidFill>
                  <a:schemeClr val="tx1"/>
                </a:solidFill>
                <a:latin typeface="+mn-lt"/>
              </a:rPr>
              <a:t>prokurör liikmesriigi</a:t>
            </a:r>
            <a:r>
              <a:rPr lang="et-EE" dirty="0"/>
              <a:t> </a:t>
            </a:r>
            <a:r>
              <a:rPr lang="et-EE" sz="2900" dirty="0">
                <a:solidFill>
                  <a:schemeClr val="tx1"/>
                </a:solidFill>
                <a:latin typeface="+mn-lt"/>
              </a:rPr>
              <a:t>kohta. </a:t>
            </a:r>
          </a:p>
          <a:p>
            <a:pPr>
              <a:buFont typeface="Wingdings" panose="05000000000000000000" pitchFamily="2" charset="2"/>
              <a:buChar char="Ø"/>
            </a:pPr>
            <a:r>
              <a:rPr lang="et-EE" dirty="0"/>
              <a:t> </a:t>
            </a:r>
            <a:r>
              <a:rPr lang="et-EE" sz="2900" dirty="0">
                <a:solidFill>
                  <a:schemeClr val="tx1"/>
                </a:solidFill>
                <a:latin typeface="+mn-lt"/>
              </a:rPr>
              <a:t>Kohtub</a:t>
            </a:r>
            <a:r>
              <a:rPr lang="et-EE" dirty="0"/>
              <a:t> </a:t>
            </a:r>
            <a:r>
              <a:rPr lang="et-EE" sz="2900" dirty="0">
                <a:solidFill>
                  <a:schemeClr val="tx1"/>
                </a:solidFill>
                <a:latin typeface="+mn-lt"/>
              </a:rPr>
              <a:t>regulaarselt ja</a:t>
            </a:r>
            <a:r>
              <a:rPr lang="et-EE" dirty="0"/>
              <a:t> </a:t>
            </a:r>
            <a:r>
              <a:rPr lang="et-EE" sz="2900" dirty="0">
                <a:solidFill>
                  <a:schemeClr val="tx1"/>
                </a:solidFill>
                <a:latin typeface="+mn-lt"/>
              </a:rPr>
              <a:t>vastutab</a:t>
            </a:r>
            <a:r>
              <a:rPr lang="et-EE" dirty="0"/>
              <a:t> </a:t>
            </a:r>
            <a:r>
              <a:rPr lang="et-EE" sz="2900" dirty="0">
                <a:solidFill>
                  <a:schemeClr val="tx1"/>
                </a:solidFill>
                <a:latin typeface="+mn-lt"/>
              </a:rPr>
              <a:t>EPPO tegevuse üldise järelevaatamise</a:t>
            </a:r>
            <a:r>
              <a:rPr lang="et-EE" dirty="0"/>
              <a:t> </a:t>
            </a:r>
            <a:r>
              <a:rPr lang="et-EE" sz="2900" dirty="0">
                <a:solidFill>
                  <a:schemeClr val="tx1"/>
                </a:solidFill>
                <a:latin typeface="+mn-lt"/>
              </a:rPr>
              <a:t>eest. </a:t>
            </a:r>
          </a:p>
          <a:p>
            <a:pPr marL="0" indent="0">
              <a:buNone/>
            </a:pPr>
            <a:r>
              <a:rPr lang="et-EE" sz="2900" dirty="0">
                <a:solidFill>
                  <a:schemeClr val="tx1"/>
                </a:solidFill>
                <a:latin typeface="+mn-lt"/>
              </a:rPr>
              <a:t>Strateegiline,</a:t>
            </a:r>
            <a:r>
              <a:rPr lang="et-EE" dirty="0"/>
              <a:t> </a:t>
            </a:r>
            <a:r>
              <a:rPr lang="et-EE" sz="2900" dirty="0">
                <a:solidFill>
                  <a:schemeClr val="tx1"/>
                </a:solidFill>
                <a:latin typeface="+mn-lt"/>
              </a:rPr>
              <a:t>mitteoperatiivne organ = ei</a:t>
            </a:r>
            <a:r>
              <a:rPr lang="et-EE" dirty="0"/>
              <a:t> </a:t>
            </a:r>
            <a:r>
              <a:rPr lang="et-EE" sz="2900" dirty="0">
                <a:solidFill>
                  <a:schemeClr val="tx1"/>
                </a:solidFill>
                <a:latin typeface="+mn-lt"/>
              </a:rPr>
              <a:t>tee</a:t>
            </a:r>
            <a:r>
              <a:rPr lang="et-EE" dirty="0"/>
              <a:t> </a:t>
            </a:r>
            <a:r>
              <a:rPr lang="et-EE" sz="2900" dirty="0">
                <a:solidFill>
                  <a:schemeClr val="tx1"/>
                </a:solidFill>
                <a:latin typeface="+mn-lt"/>
              </a:rPr>
              <a:t>operatiivseid</a:t>
            </a:r>
            <a:r>
              <a:rPr lang="et-EE" dirty="0"/>
              <a:t> </a:t>
            </a:r>
            <a:r>
              <a:rPr lang="et-EE" sz="2900" dirty="0">
                <a:solidFill>
                  <a:schemeClr val="tx1"/>
                </a:solidFill>
                <a:latin typeface="+mn-lt"/>
              </a:rPr>
              <a:t>otsuseid konkreetsetes kriminaalasjades. </a:t>
            </a:r>
          </a:p>
          <a:p>
            <a:pPr marL="0" indent="0">
              <a:buNone/>
            </a:pPr>
            <a:r>
              <a:rPr lang="et-EE" sz="2900" dirty="0">
                <a:solidFill>
                  <a:schemeClr val="tx1"/>
                </a:solidFill>
                <a:latin typeface="+mn-lt"/>
              </a:rPr>
              <a:t>Põhjendus (24)</a:t>
            </a:r>
            <a:r>
              <a:rPr lang="et-EE" dirty="0"/>
              <a:t> </a:t>
            </a:r>
            <a:r>
              <a:rPr lang="et-EE" sz="2900" dirty="0">
                <a:solidFill>
                  <a:schemeClr val="tx1"/>
                </a:solidFill>
                <a:latin typeface="+mn-lt"/>
              </a:rPr>
              <a:t>Kolleegium</a:t>
            </a:r>
            <a:r>
              <a:rPr lang="et-EE" dirty="0"/>
              <a:t> </a:t>
            </a:r>
            <a:r>
              <a:rPr lang="et-EE" sz="2900" dirty="0">
                <a:solidFill>
                  <a:schemeClr val="tx1"/>
                </a:solidFill>
                <a:latin typeface="+mn-lt"/>
              </a:rPr>
              <a:t>peaks</a:t>
            </a:r>
            <a:r>
              <a:rPr lang="et-EE" dirty="0"/>
              <a:t> </a:t>
            </a:r>
            <a:r>
              <a:rPr lang="et-EE" sz="2900" dirty="0">
                <a:solidFill>
                  <a:schemeClr val="tx1"/>
                </a:solidFill>
                <a:latin typeface="+mn-lt"/>
              </a:rPr>
              <a:t>tegema</a:t>
            </a:r>
            <a:r>
              <a:rPr lang="et-EE" dirty="0"/>
              <a:t> </a:t>
            </a:r>
            <a:r>
              <a:rPr lang="et-EE" sz="2900" dirty="0">
                <a:solidFill>
                  <a:schemeClr val="tx1"/>
                </a:solidFill>
                <a:latin typeface="+mn-lt"/>
              </a:rPr>
              <a:t>otsuseid</a:t>
            </a:r>
            <a:r>
              <a:rPr lang="et-EE" dirty="0"/>
              <a:t> </a:t>
            </a:r>
            <a:r>
              <a:rPr lang="et-EE" sz="2900" dirty="0">
                <a:solidFill>
                  <a:schemeClr val="tx1"/>
                </a:solidFill>
                <a:latin typeface="+mn-lt"/>
              </a:rPr>
              <a:t>strateegilistes</a:t>
            </a:r>
            <a:r>
              <a:rPr lang="et-EE" dirty="0"/>
              <a:t> </a:t>
            </a:r>
            <a:r>
              <a:rPr lang="et-EE" sz="2900" dirty="0">
                <a:solidFill>
                  <a:schemeClr val="tx1"/>
                </a:solidFill>
                <a:latin typeface="+mn-lt"/>
              </a:rPr>
              <a:t>küsimustes,</a:t>
            </a:r>
            <a:r>
              <a:rPr lang="et-EE" dirty="0"/>
              <a:t> </a:t>
            </a:r>
            <a:r>
              <a:rPr lang="et-EE" sz="2900" dirty="0">
                <a:solidFill>
                  <a:schemeClr val="tx1"/>
                </a:solidFill>
                <a:latin typeface="+mn-lt"/>
              </a:rPr>
              <a:t>sealhulgas</a:t>
            </a:r>
            <a:r>
              <a:rPr lang="et-EE" dirty="0"/>
              <a:t> </a:t>
            </a:r>
            <a:r>
              <a:rPr lang="et-EE" sz="2900" dirty="0">
                <a:solidFill>
                  <a:schemeClr val="tx1"/>
                </a:solidFill>
                <a:latin typeface="+mn-lt"/>
              </a:rPr>
              <a:t>määrama kindlaks</a:t>
            </a:r>
            <a:r>
              <a:rPr lang="et-EE" dirty="0"/>
              <a:t> </a:t>
            </a:r>
            <a:r>
              <a:rPr lang="et-EE" sz="2900" b="1" dirty="0">
                <a:solidFill>
                  <a:schemeClr val="tx1"/>
                </a:solidFill>
                <a:latin typeface="+mn-lt"/>
              </a:rPr>
              <a:t>EPPO prioriteedid</a:t>
            </a:r>
            <a:r>
              <a:rPr lang="et-EE" dirty="0"/>
              <a:t> </a:t>
            </a:r>
            <a:r>
              <a:rPr lang="et-EE" sz="2900" b="1" dirty="0">
                <a:solidFill>
                  <a:schemeClr val="tx1"/>
                </a:solidFill>
                <a:latin typeface="+mn-lt"/>
              </a:rPr>
              <a:t>ning uurimise ja süüdistuse esitamise</a:t>
            </a:r>
            <a:r>
              <a:rPr lang="et-EE" dirty="0"/>
              <a:t> </a:t>
            </a:r>
            <a:r>
              <a:rPr lang="et-EE" sz="2900" b="1" dirty="0">
                <a:solidFill>
                  <a:schemeClr val="tx1"/>
                </a:solidFill>
                <a:latin typeface="+mn-lt"/>
              </a:rPr>
              <a:t>põhimõtted, </a:t>
            </a:r>
            <a:r>
              <a:rPr lang="et-EE" sz="2900" dirty="0">
                <a:solidFill>
                  <a:schemeClr val="tx1"/>
                </a:solidFill>
                <a:latin typeface="+mn-lt"/>
              </a:rPr>
              <a:t>samuti</a:t>
            </a:r>
            <a:r>
              <a:rPr lang="et-EE" dirty="0"/>
              <a:t> </a:t>
            </a:r>
            <a:r>
              <a:rPr lang="et-EE" sz="2900" b="1" dirty="0">
                <a:solidFill>
                  <a:schemeClr val="tx1"/>
                </a:solidFill>
                <a:latin typeface="+mn-lt"/>
              </a:rPr>
              <a:t>konkreetsetest kriminaalasjadest</a:t>
            </a:r>
            <a:r>
              <a:rPr lang="et-EE" dirty="0"/>
              <a:t> </a:t>
            </a:r>
            <a:r>
              <a:rPr lang="et-EE" sz="2900" b="1" dirty="0">
                <a:solidFill>
                  <a:schemeClr val="tx1"/>
                </a:solidFill>
                <a:latin typeface="+mn-lt"/>
              </a:rPr>
              <a:t>tulenevates</a:t>
            </a:r>
            <a:r>
              <a:rPr lang="et-EE" dirty="0"/>
              <a:t> </a:t>
            </a:r>
            <a:r>
              <a:rPr lang="et-EE" sz="2900" b="1" dirty="0">
                <a:solidFill>
                  <a:schemeClr val="tx1"/>
                </a:solidFill>
                <a:latin typeface="+mn-lt"/>
              </a:rPr>
              <a:t>üldistes küsimustes</a:t>
            </a:r>
            <a:r>
              <a:rPr lang="et-EE" sz="2900" dirty="0">
                <a:solidFill>
                  <a:schemeClr val="tx1"/>
                </a:solidFill>
                <a:latin typeface="+mn-lt"/>
              </a:rPr>
              <a:t>, näiteks</a:t>
            </a:r>
            <a:r>
              <a:rPr lang="et-EE" dirty="0"/>
              <a:t> </a:t>
            </a:r>
            <a:r>
              <a:rPr lang="et-EE" sz="2900" dirty="0">
                <a:solidFill>
                  <a:schemeClr val="tx1"/>
                </a:solidFill>
                <a:latin typeface="+mn-lt"/>
              </a:rPr>
              <a:t>seoses EPPO</a:t>
            </a:r>
            <a:r>
              <a:rPr lang="et-EE" dirty="0"/>
              <a:t> </a:t>
            </a:r>
            <a:r>
              <a:rPr lang="et-EE" sz="2900" dirty="0">
                <a:solidFill>
                  <a:schemeClr val="tx1"/>
                </a:solidFill>
                <a:latin typeface="+mn-lt"/>
              </a:rPr>
              <a:t>ühtsete</a:t>
            </a:r>
            <a:r>
              <a:rPr lang="et-EE" dirty="0"/>
              <a:t> </a:t>
            </a:r>
            <a:r>
              <a:rPr lang="et-EE" sz="2900" dirty="0">
                <a:solidFill>
                  <a:schemeClr val="tx1"/>
                </a:solidFill>
                <a:latin typeface="+mn-lt"/>
              </a:rPr>
              <a:t>uurimis- ja süüdistuse esitamise</a:t>
            </a:r>
            <a:r>
              <a:rPr lang="et-EE" dirty="0"/>
              <a:t> </a:t>
            </a:r>
            <a:r>
              <a:rPr lang="et-EE" sz="2900" dirty="0">
                <a:solidFill>
                  <a:schemeClr val="tx1"/>
                </a:solidFill>
                <a:latin typeface="+mn-lt"/>
              </a:rPr>
              <a:t>eeskirjade väljatöötamisega. </a:t>
            </a:r>
          </a:p>
          <a:p>
            <a:pPr marL="0" indent="0">
              <a:buNone/>
            </a:pPr>
            <a:r>
              <a:rPr lang="et-EE" sz="2900" dirty="0">
                <a:solidFill>
                  <a:schemeClr val="tx1"/>
                </a:solidFill>
                <a:latin typeface="+mn-lt"/>
              </a:rPr>
              <a:t>Võtab vastu</a:t>
            </a:r>
            <a:r>
              <a:rPr lang="et-EE" dirty="0"/>
              <a:t> </a:t>
            </a:r>
            <a:r>
              <a:rPr lang="et-EE" sz="2900" dirty="0">
                <a:solidFill>
                  <a:schemeClr val="tx1"/>
                </a:solidFill>
                <a:latin typeface="+mn-lt"/>
              </a:rPr>
              <a:t>kodukorra ja määrab</a:t>
            </a:r>
            <a:r>
              <a:rPr lang="et-EE" dirty="0"/>
              <a:t> </a:t>
            </a:r>
            <a:r>
              <a:rPr lang="et-EE" sz="2900" dirty="0">
                <a:solidFill>
                  <a:schemeClr val="tx1"/>
                </a:solidFill>
                <a:latin typeface="+mn-lt"/>
              </a:rPr>
              <a:t>alalised</a:t>
            </a:r>
            <a:r>
              <a:rPr lang="et-EE" dirty="0"/>
              <a:t> </a:t>
            </a:r>
            <a:r>
              <a:rPr lang="et-EE" sz="2900" dirty="0">
                <a:solidFill>
                  <a:schemeClr val="tx1"/>
                </a:solidFill>
                <a:latin typeface="+mn-lt"/>
              </a:rPr>
              <a:t>kojad (Euroopa peaprokuröri ettepaneku</a:t>
            </a:r>
            <a:r>
              <a:rPr lang="et-EE" dirty="0"/>
              <a:t> </a:t>
            </a:r>
            <a:r>
              <a:rPr lang="et-EE" sz="2900" dirty="0">
                <a:solidFill>
                  <a:schemeClr val="tx1"/>
                </a:solidFill>
                <a:latin typeface="+mn-lt"/>
              </a:rPr>
              <a:t>alusel)</a:t>
            </a:r>
          </a:p>
          <a:p>
            <a:pPr>
              <a:buFont typeface="Wingdings" panose="05000000000000000000" pitchFamily="2" charset="2"/>
              <a:buChar char="Ø"/>
            </a:pPr>
            <a:r>
              <a:rPr lang="et-EE" sz="2900" dirty="0">
                <a:solidFill>
                  <a:schemeClr val="tx1"/>
                </a:solidFill>
                <a:latin typeface="+mn-lt"/>
              </a:rPr>
              <a:t> lihthäälteenamusega</a:t>
            </a:r>
            <a:r>
              <a:rPr lang="et-EE" dirty="0"/>
              <a:t> </a:t>
            </a:r>
            <a:r>
              <a:rPr lang="et-EE" sz="2900" dirty="0">
                <a:solidFill>
                  <a:schemeClr val="tx1"/>
                </a:solidFill>
                <a:latin typeface="+mn-lt"/>
              </a:rPr>
              <a:t>(ideaaljuhul konsensus) otsused võrdselt jagunenud häälte korral</a:t>
            </a:r>
            <a:r>
              <a:rPr lang="et-EE" dirty="0"/>
              <a:t> </a:t>
            </a:r>
            <a:r>
              <a:rPr lang="et-EE" sz="2900" dirty="0">
                <a:solidFill>
                  <a:schemeClr val="tx1"/>
                </a:solidFill>
                <a:latin typeface="+mn-lt"/>
              </a:rPr>
              <a:t>on otsustav hääl Euroopa peaprokuröril.</a:t>
            </a:r>
          </a:p>
          <a:p>
            <a:endParaRPr lang="et-EE" sz="2900" dirty="0"/>
          </a:p>
        </p:txBody>
      </p:sp>
      <p:sp>
        <p:nvSpPr>
          <p:cNvPr id="4" name="Dia számának helye 3">
            <a:extLst>
              <a:ext uri="{FF2B5EF4-FFF2-40B4-BE49-F238E27FC236}">
                <a16:creationId xmlns:a16="http://schemas.microsoft.com/office/drawing/2014/main" id="{67D42C57-A00A-45AE-9AE0-540406D1F2C9}"/>
              </a:ext>
            </a:extLst>
          </p:cNvPr>
          <p:cNvSpPr>
            <a:spLocks noGrp="1"/>
          </p:cNvSpPr>
          <p:nvPr>
            <p:ph type="sldNum" sz="quarter" idx="12"/>
          </p:nvPr>
        </p:nvSpPr>
        <p:spPr/>
        <p:txBody>
          <a:bodyPr/>
          <a:lstStyle/>
          <a:p>
            <a:fld id="{6113E31D-E2AB-40D1-8B51-AFA5AFEF393A}" type="slidenum">
              <a:rPr lang="en-US" smtClean="0"/>
              <a:t>16</a:t>
            </a:fld>
            <a:endParaRPr lang="et-EE" dirty="0"/>
          </a:p>
        </p:txBody>
      </p:sp>
    </p:spTree>
    <p:extLst>
      <p:ext uri="{BB962C8B-B14F-4D97-AF65-F5344CB8AC3E}">
        <p14:creationId xmlns:p14="http://schemas.microsoft.com/office/powerpoint/2010/main" val="76189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dirty="0"/>
              <a:t>Alalised kojad (Artikkel 10)</a:t>
            </a:r>
          </a:p>
        </p:txBody>
      </p:sp>
      <p:sp>
        <p:nvSpPr>
          <p:cNvPr id="3" name="Marcador de contenido 2"/>
          <p:cNvSpPr>
            <a:spLocks noGrp="1"/>
          </p:cNvSpPr>
          <p:nvPr>
            <p:ph idx="1"/>
          </p:nvPr>
        </p:nvSpPr>
        <p:spPr>
          <a:xfrm>
            <a:off x="687847" y="1905000"/>
            <a:ext cx="10321047" cy="4267200"/>
          </a:xfrm>
        </p:spPr>
        <p:txBody>
          <a:bodyPr>
            <a:normAutofit/>
          </a:bodyPr>
          <a:lstStyle/>
          <a:p>
            <a:pPr>
              <a:buFont typeface="Wingdings" panose="05000000000000000000" pitchFamily="2" charset="2"/>
              <a:buChar char="Ø"/>
            </a:pPr>
            <a:r>
              <a:rPr lang="et-EE" dirty="0"/>
              <a:t> </a:t>
            </a:r>
            <a:r>
              <a:rPr lang="et-EE" dirty="0">
                <a:solidFill>
                  <a:schemeClr val="tx1"/>
                </a:solidFill>
                <a:latin typeface="+mn-lt"/>
              </a:rPr>
              <a:t>Igas</a:t>
            </a:r>
            <a:r>
              <a:rPr lang="et-EE" dirty="0"/>
              <a:t> </a:t>
            </a:r>
            <a:r>
              <a:rPr lang="et-EE" dirty="0">
                <a:solidFill>
                  <a:schemeClr val="tx1"/>
                </a:solidFill>
                <a:latin typeface="+mn-lt"/>
              </a:rPr>
              <a:t>kojas on </a:t>
            </a:r>
            <a:r>
              <a:rPr lang="et-EE" b="1" dirty="0">
                <a:solidFill>
                  <a:schemeClr val="tx1"/>
                </a:solidFill>
                <a:latin typeface="+mn-lt"/>
              </a:rPr>
              <a:t>3 liiget</a:t>
            </a:r>
            <a:r>
              <a:rPr lang="et-EE" dirty="0"/>
              <a:t> </a:t>
            </a:r>
            <a:r>
              <a:rPr lang="et-EE" dirty="0">
                <a:solidFill>
                  <a:schemeClr val="tx1"/>
                </a:solidFill>
                <a:latin typeface="+mn-lt"/>
              </a:rPr>
              <a:t>(2 Euroopa</a:t>
            </a:r>
            <a:r>
              <a:rPr lang="et-EE" dirty="0"/>
              <a:t> </a:t>
            </a:r>
            <a:r>
              <a:rPr lang="et-EE" dirty="0">
                <a:solidFill>
                  <a:schemeClr val="tx1"/>
                </a:solidFill>
                <a:latin typeface="+mn-lt"/>
              </a:rPr>
              <a:t>prokuröri + eesistuja,</a:t>
            </a:r>
            <a:r>
              <a:rPr lang="et-EE" dirty="0"/>
              <a:t> </a:t>
            </a:r>
            <a:r>
              <a:rPr lang="et-EE" dirty="0">
                <a:solidFill>
                  <a:schemeClr val="tx1"/>
                </a:solidFill>
                <a:latin typeface="+mn-lt"/>
              </a:rPr>
              <a:t>kelle</a:t>
            </a:r>
            <a:r>
              <a:rPr lang="et-EE" dirty="0"/>
              <a:t> </a:t>
            </a:r>
            <a:r>
              <a:rPr lang="et-EE" dirty="0">
                <a:solidFill>
                  <a:schemeClr val="tx1"/>
                </a:solidFill>
                <a:latin typeface="+mn-lt"/>
              </a:rPr>
              <a:t>määrab</a:t>
            </a:r>
            <a:r>
              <a:rPr lang="et-EE" dirty="0"/>
              <a:t> </a:t>
            </a:r>
            <a:r>
              <a:rPr lang="et-EE" dirty="0">
                <a:solidFill>
                  <a:schemeClr val="tx1"/>
                </a:solidFill>
                <a:latin typeface="+mn-lt"/>
              </a:rPr>
              <a:t>Euroopa</a:t>
            </a:r>
            <a:r>
              <a:rPr lang="et-EE" dirty="0"/>
              <a:t> </a:t>
            </a:r>
            <a:r>
              <a:rPr lang="et-EE" dirty="0">
                <a:solidFill>
                  <a:schemeClr val="tx1"/>
                </a:solidFill>
                <a:latin typeface="+mn-lt"/>
              </a:rPr>
              <a:t>peaprokurör</a:t>
            </a:r>
            <a:r>
              <a:rPr lang="et-EE" dirty="0"/>
              <a:t>, </a:t>
            </a:r>
            <a:r>
              <a:rPr lang="et-EE" dirty="0">
                <a:solidFill>
                  <a:schemeClr val="tx1"/>
                </a:solidFill>
                <a:latin typeface="+mn-lt"/>
              </a:rPr>
              <a:t>üks</a:t>
            </a:r>
            <a:r>
              <a:rPr lang="et-EE" dirty="0"/>
              <a:t> </a:t>
            </a:r>
            <a:r>
              <a:rPr lang="et-EE" dirty="0">
                <a:solidFill>
                  <a:schemeClr val="tx1"/>
                </a:solidFill>
                <a:latin typeface="+mn-lt"/>
              </a:rPr>
              <a:t>asetäitjatest</a:t>
            </a:r>
            <a:r>
              <a:rPr lang="et-EE" dirty="0"/>
              <a:t> </a:t>
            </a:r>
            <a:r>
              <a:rPr lang="et-EE" dirty="0">
                <a:solidFill>
                  <a:schemeClr val="tx1"/>
                </a:solidFill>
                <a:latin typeface="+mn-lt"/>
              </a:rPr>
              <a:t>või</a:t>
            </a:r>
            <a:r>
              <a:rPr lang="et-EE" dirty="0"/>
              <a:t> </a:t>
            </a:r>
            <a:r>
              <a:rPr lang="et-EE" dirty="0">
                <a:solidFill>
                  <a:schemeClr val="tx1"/>
                </a:solidFill>
                <a:latin typeface="+mn-lt"/>
              </a:rPr>
              <a:t>veel üks</a:t>
            </a:r>
            <a:r>
              <a:rPr lang="et-EE" dirty="0"/>
              <a:t> </a:t>
            </a:r>
            <a:r>
              <a:rPr lang="et-EE" dirty="0">
                <a:solidFill>
                  <a:schemeClr val="tx1"/>
                </a:solidFill>
                <a:latin typeface="+mn-lt"/>
              </a:rPr>
              <a:t>Euroopa</a:t>
            </a:r>
            <a:r>
              <a:rPr lang="et-EE" dirty="0"/>
              <a:t> </a:t>
            </a:r>
            <a:r>
              <a:rPr lang="et-EE" dirty="0">
                <a:solidFill>
                  <a:schemeClr val="tx1"/>
                </a:solidFill>
                <a:latin typeface="+mn-lt"/>
              </a:rPr>
              <a:t>prokurör)</a:t>
            </a:r>
          </a:p>
          <a:p>
            <a:pPr>
              <a:buFont typeface="Wingdings" panose="05000000000000000000" pitchFamily="2" charset="2"/>
              <a:buChar char="Ø"/>
            </a:pPr>
            <a:r>
              <a:rPr lang="et-EE" dirty="0">
                <a:solidFill>
                  <a:schemeClr val="tx1"/>
                </a:solidFill>
                <a:latin typeface="+mn-lt"/>
              </a:rPr>
              <a:t> Peamised</a:t>
            </a:r>
            <a:r>
              <a:rPr lang="et-EE" dirty="0"/>
              <a:t> </a:t>
            </a:r>
            <a:r>
              <a:rPr lang="et-EE" dirty="0">
                <a:solidFill>
                  <a:schemeClr val="tx1"/>
                </a:solidFill>
                <a:latin typeface="+mn-lt"/>
              </a:rPr>
              <a:t>otsuste tegemise</a:t>
            </a:r>
            <a:r>
              <a:rPr lang="et-EE" dirty="0"/>
              <a:t> </a:t>
            </a:r>
            <a:r>
              <a:rPr lang="et-EE" dirty="0">
                <a:solidFill>
                  <a:schemeClr val="tx1"/>
                </a:solidFill>
                <a:latin typeface="+mn-lt"/>
              </a:rPr>
              <a:t>volitused: </a:t>
            </a:r>
          </a:p>
          <a:p>
            <a:pPr marL="0" indent="0">
              <a:buNone/>
            </a:pPr>
            <a:r>
              <a:rPr lang="et-EE" dirty="0">
                <a:solidFill>
                  <a:schemeClr val="tx1"/>
                </a:solidFill>
                <a:latin typeface="+mn-lt"/>
              </a:rPr>
              <a:t>Euroopa delegaatprokuröride</a:t>
            </a:r>
            <a:r>
              <a:rPr lang="et-EE" dirty="0"/>
              <a:t> </a:t>
            </a:r>
            <a:r>
              <a:rPr lang="et-EE" dirty="0">
                <a:solidFill>
                  <a:schemeClr val="tx1"/>
                </a:solidFill>
                <a:latin typeface="+mn-lt"/>
              </a:rPr>
              <a:t>läbiviidavate uurimiste jälgimine ja juhtimine,</a:t>
            </a:r>
            <a:r>
              <a:rPr lang="et-EE" dirty="0"/>
              <a:t> </a:t>
            </a:r>
            <a:r>
              <a:rPr lang="et-EE" dirty="0">
                <a:solidFill>
                  <a:schemeClr val="tx1"/>
                </a:solidFill>
                <a:latin typeface="+mn-lt"/>
              </a:rPr>
              <a:t>tagades</a:t>
            </a:r>
            <a:r>
              <a:rPr lang="et-EE" dirty="0"/>
              <a:t> </a:t>
            </a:r>
            <a:r>
              <a:rPr lang="et-EE" dirty="0">
                <a:solidFill>
                  <a:schemeClr val="tx1"/>
                </a:solidFill>
                <a:latin typeface="+mn-lt"/>
              </a:rPr>
              <a:t>uurimiste ning süüdistuste esitamise koordineerimine piiriüleste juhtumite korral</a:t>
            </a:r>
          </a:p>
          <a:p>
            <a:pPr marL="0" indent="0">
              <a:buNone/>
            </a:pPr>
            <a:r>
              <a:rPr lang="et-EE" dirty="0">
                <a:solidFill>
                  <a:schemeClr val="tx1"/>
                </a:solidFill>
                <a:latin typeface="+mn-lt"/>
              </a:rPr>
              <a:t>operatiivsed</a:t>
            </a:r>
            <a:r>
              <a:rPr lang="et-EE" dirty="0"/>
              <a:t> </a:t>
            </a:r>
            <a:r>
              <a:rPr lang="et-EE" dirty="0">
                <a:solidFill>
                  <a:schemeClr val="tx1"/>
                </a:solidFill>
                <a:latin typeface="+mn-lt"/>
              </a:rPr>
              <a:t>otsused</a:t>
            </a:r>
            <a:r>
              <a:rPr lang="et-EE" dirty="0"/>
              <a:t> </a:t>
            </a:r>
            <a:r>
              <a:rPr lang="et-EE" dirty="0">
                <a:solidFill>
                  <a:schemeClr val="tx1"/>
                </a:solidFill>
                <a:latin typeface="+mn-lt"/>
              </a:rPr>
              <a:t>kriminaalasjades: asja kohtusse saatmine/lõpetamine/lahendamine/riigiasutustele</a:t>
            </a:r>
            <a:r>
              <a:rPr lang="et-EE" dirty="0"/>
              <a:t> </a:t>
            </a:r>
            <a:r>
              <a:rPr lang="et-EE" dirty="0">
                <a:solidFill>
                  <a:schemeClr val="tx1"/>
                </a:solidFill>
                <a:latin typeface="+mn-lt"/>
              </a:rPr>
              <a:t>saatmine/uurimise</a:t>
            </a:r>
            <a:r>
              <a:rPr lang="et-EE" dirty="0"/>
              <a:t> </a:t>
            </a:r>
            <a:r>
              <a:rPr lang="et-EE" dirty="0">
                <a:solidFill>
                  <a:schemeClr val="tx1"/>
                </a:solidFill>
                <a:latin typeface="+mn-lt"/>
              </a:rPr>
              <a:t>taasalustamine/jaotamine</a:t>
            </a:r>
          </a:p>
          <a:p>
            <a:pPr marL="0" indent="0">
              <a:buNone/>
            </a:pPr>
            <a:r>
              <a:rPr lang="et-EE" dirty="0">
                <a:solidFill>
                  <a:schemeClr val="tx1"/>
                </a:solidFill>
                <a:latin typeface="+mn-lt"/>
              </a:rPr>
              <a:t>Anda</a:t>
            </a:r>
            <a:r>
              <a:rPr lang="et-EE" dirty="0"/>
              <a:t> </a:t>
            </a:r>
            <a:r>
              <a:rPr lang="et-EE" dirty="0">
                <a:solidFill>
                  <a:schemeClr val="tx1"/>
                </a:solidFill>
                <a:latin typeface="+mn-lt"/>
              </a:rPr>
              <a:t>Euroopa delegaatprokuröridele juhiseid algatada</a:t>
            </a:r>
            <a:r>
              <a:rPr lang="et-EE" dirty="0"/>
              <a:t> </a:t>
            </a:r>
            <a:r>
              <a:rPr lang="et-EE" dirty="0">
                <a:solidFill>
                  <a:schemeClr val="tx1"/>
                </a:solidFill>
                <a:latin typeface="+mn-lt"/>
              </a:rPr>
              <a:t>uurimisi/teostada evokatsiooniõigust/</a:t>
            </a:r>
            <a:r>
              <a:rPr lang="et-EE" dirty="0"/>
              <a:t> </a:t>
            </a:r>
            <a:r>
              <a:rPr lang="et-EE" dirty="0">
                <a:solidFill>
                  <a:schemeClr val="tx1"/>
                </a:solidFill>
                <a:latin typeface="+mn-lt"/>
              </a:rPr>
              <a:t>võib</a:t>
            </a:r>
            <a:r>
              <a:rPr lang="et-EE" dirty="0"/>
              <a:t> </a:t>
            </a:r>
            <a:r>
              <a:rPr lang="et-EE" dirty="0">
                <a:solidFill>
                  <a:schemeClr val="tx1"/>
                </a:solidFill>
                <a:latin typeface="+mn-lt"/>
              </a:rPr>
              <a:t>anda juhiseid menetlevatele</a:t>
            </a:r>
            <a:r>
              <a:rPr lang="et-EE" dirty="0"/>
              <a:t> </a:t>
            </a:r>
            <a:r>
              <a:rPr lang="et-EE" dirty="0">
                <a:solidFill>
                  <a:schemeClr val="tx1"/>
                </a:solidFill>
                <a:latin typeface="+mn-lt"/>
              </a:rPr>
              <a:t>delegaatprokuröridele.</a:t>
            </a:r>
          </a:p>
          <a:p>
            <a:pPr>
              <a:buFont typeface="Wingdings" panose="05000000000000000000" pitchFamily="2" charset="2"/>
              <a:buChar char="Ø"/>
            </a:pPr>
            <a:r>
              <a:rPr lang="et-EE" dirty="0"/>
              <a:t> </a:t>
            </a:r>
            <a:r>
              <a:rPr lang="et-EE" dirty="0">
                <a:solidFill>
                  <a:schemeClr val="tx1"/>
                </a:solidFill>
                <a:latin typeface="+mn-lt"/>
              </a:rPr>
              <a:t>Lihthäälteenamusega</a:t>
            </a:r>
            <a:r>
              <a:rPr lang="et-EE" dirty="0"/>
              <a:t> </a:t>
            </a:r>
            <a:r>
              <a:rPr lang="et-EE" dirty="0">
                <a:solidFill>
                  <a:schemeClr val="tx1"/>
                </a:solidFill>
                <a:latin typeface="+mn-lt"/>
              </a:rPr>
              <a:t>otsused</a:t>
            </a:r>
          </a:p>
          <a:p>
            <a:pPr marL="0" indent="0">
              <a:buNone/>
            </a:pPr>
            <a:endParaRPr lang="et-EE" dirty="0"/>
          </a:p>
          <a:p>
            <a:pPr>
              <a:buFont typeface="Wingdings" panose="05000000000000000000" pitchFamily="2" charset="2"/>
              <a:buChar char="Ø"/>
            </a:pPr>
            <a:endParaRPr lang="et-EE" dirty="0"/>
          </a:p>
        </p:txBody>
      </p:sp>
      <p:sp>
        <p:nvSpPr>
          <p:cNvPr id="4" name="Dia számának helye 3">
            <a:extLst>
              <a:ext uri="{FF2B5EF4-FFF2-40B4-BE49-F238E27FC236}">
                <a16:creationId xmlns:a16="http://schemas.microsoft.com/office/drawing/2014/main" id="{21C62F84-D894-4434-B1CE-74F4B3B18FA0}"/>
              </a:ext>
            </a:extLst>
          </p:cNvPr>
          <p:cNvSpPr>
            <a:spLocks noGrp="1"/>
          </p:cNvSpPr>
          <p:nvPr>
            <p:ph type="sldNum" sz="quarter" idx="12"/>
          </p:nvPr>
        </p:nvSpPr>
        <p:spPr/>
        <p:txBody>
          <a:bodyPr/>
          <a:lstStyle/>
          <a:p>
            <a:fld id="{6113E31D-E2AB-40D1-8B51-AFA5AFEF393A}" type="slidenum">
              <a:rPr lang="en-US" smtClean="0"/>
              <a:t>17</a:t>
            </a:fld>
            <a:endParaRPr lang="et-EE" dirty="0"/>
          </a:p>
        </p:txBody>
      </p:sp>
    </p:spTree>
    <p:extLst>
      <p:ext uri="{BB962C8B-B14F-4D97-AF65-F5344CB8AC3E}">
        <p14:creationId xmlns:p14="http://schemas.microsoft.com/office/powerpoint/2010/main" val="3701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dirty="0"/>
              <a:t> Euroopa prokurörid Artikkel 12</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t-EE" dirty="0"/>
              <a:t> </a:t>
            </a:r>
            <a:r>
              <a:rPr lang="et-EE" dirty="0">
                <a:solidFill>
                  <a:schemeClr val="tx1"/>
                </a:solidFill>
                <a:latin typeface="+mn-lt"/>
              </a:rPr>
              <a:t>Asjaomase</a:t>
            </a:r>
            <a:r>
              <a:rPr lang="et-EE" dirty="0"/>
              <a:t> </a:t>
            </a:r>
            <a:r>
              <a:rPr lang="et-EE" dirty="0">
                <a:solidFill>
                  <a:schemeClr val="tx1"/>
                </a:solidFill>
                <a:latin typeface="+mn-lt"/>
              </a:rPr>
              <a:t>ELi</a:t>
            </a:r>
            <a:r>
              <a:rPr lang="et-EE" dirty="0"/>
              <a:t> </a:t>
            </a:r>
            <a:r>
              <a:rPr lang="et-EE" dirty="0">
                <a:solidFill>
                  <a:schemeClr val="tx1"/>
                </a:solidFill>
                <a:latin typeface="+mn-lt"/>
              </a:rPr>
              <a:t>riigi</a:t>
            </a:r>
            <a:r>
              <a:rPr lang="et-EE" dirty="0"/>
              <a:t> </a:t>
            </a:r>
            <a:r>
              <a:rPr lang="et-EE" dirty="0">
                <a:solidFill>
                  <a:schemeClr val="tx1"/>
                </a:solidFill>
                <a:latin typeface="+mn-lt"/>
              </a:rPr>
              <a:t>Euroopa</a:t>
            </a:r>
            <a:r>
              <a:rPr lang="et-EE" dirty="0"/>
              <a:t> </a:t>
            </a:r>
            <a:r>
              <a:rPr lang="et-EE" dirty="0">
                <a:solidFill>
                  <a:schemeClr val="tx1"/>
                </a:solidFill>
                <a:latin typeface="+mn-lt"/>
              </a:rPr>
              <a:t>prokurör</a:t>
            </a:r>
            <a:r>
              <a:rPr lang="et-EE" dirty="0"/>
              <a:t> </a:t>
            </a:r>
            <a:r>
              <a:rPr lang="et-EE" b="1" dirty="0">
                <a:solidFill>
                  <a:schemeClr val="tx1"/>
                </a:solidFill>
                <a:latin typeface="+mn-lt"/>
              </a:rPr>
              <a:t>teostab alalise koja nimel</a:t>
            </a:r>
            <a:r>
              <a:rPr lang="et-EE" dirty="0"/>
              <a:t> </a:t>
            </a:r>
            <a:r>
              <a:rPr lang="et-EE" b="1" dirty="0">
                <a:solidFill>
                  <a:schemeClr val="tx1"/>
                </a:solidFill>
                <a:latin typeface="+mn-lt"/>
              </a:rPr>
              <a:t>ja kooskõlas alalise koja otsuste/juhistega</a:t>
            </a:r>
            <a:r>
              <a:rPr lang="et-EE" dirty="0"/>
              <a:t> </a:t>
            </a:r>
            <a:r>
              <a:rPr lang="et-EE" b="1" dirty="0">
                <a:solidFill>
                  <a:schemeClr val="tx1"/>
                </a:solidFill>
                <a:latin typeface="+mn-lt"/>
              </a:rPr>
              <a:t>järelevalvet</a:t>
            </a:r>
            <a:r>
              <a:rPr lang="et-EE" dirty="0"/>
              <a:t> </a:t>
            </a:r>
            <a:r>
              <a:rPr lang="et-EE" b="1" dirty="0">
                <a:solidFill>
                  <a:schemeClr val="tx1"/>
                </a:solidFill>
                <a:latin typeface="+mn-lt"/>
              </a:rPr>
              <a:t>oma</a:t>
            </a:r>
            <a:r>
              <a:rPr lang="et-EE" dirty="0"/>
              <a:t> </a:t>
            </a:r>
            <a:r>
              <a:rPr lang="et-EE" b="1" dirty="0">
                <a:solidFill>
                  <a:schemeClr val="tx1"/>
                </a:solidFill>
                <a:latin typeface="+mn-lt"/>
              </a:rPr>
              <a:t>liikmesriigi</a:t>
            </a:r>
            <a:r>
              <a:rPr lang="et-EE" dirty="0"/>
              <a:t> </a:t>
            </a:r>
            <a:r>
              <a:rPr lang="et-EE" dirty="0">
                <a:solidFill>
                  <a:schemeClr val="tx1"/>
                </a:solidFill>
                <a:latin typeface="+mn-lt"/>
              </a:rPr>
              <a:t>delegaatprokuröride</a:t>
            </a:r>
            <a:r>
              <a:rPr lang="et-EE" dirty="0"/>
              <a:t> </a:t>
            </a:r>
            <a:r>
              <a:rPr lang="et-EE" dirty="0">
                <a:solidFill>
                  <a:schemeClr val="tx1"/>
                </a:solidFill>
                <a:latin typeface="+mn-lt"/>
              </a:rPr>
              <a:t>uurimiste/süüdistuste esitamise</a:t>
            </a:r>
            <a:r>
              <a:rPr lang="et-EE" dirty="0"/>
              <a:t> </a:t>
            </a:r>
            <a:r>
              <a:rPr lang="et-EE" dirty="0">
                <a:solidFill>
                  <a:schemeClr val="tx1"/>
                </a:solidFill>
                <a:latin typeface="+mn-lt"/>
              </a:rPr>
              <a:t>üle.</a:t>
            </a:r>
            <a:r>
              <a:rPr lang="et-EE" dirty="0"/>
              <a:t> </a:t>
            </a:r>
          </a:p>
          <a:p>
            <a:pPr marL="0" indent="0">
              <a:buNone/>
            </a:pPr>
            <a:r>
              <a:rPr lang="et-EE" dirty="0">
                <a:solidFill>
                  <a:schemeClr val="tx1"/>
                </a:solidFill>
                <a:latin typeface="+mn-lt"/>
              </a:rPr>
              <a:t>(sealhulgas juhiste andmine ja oma tegude sisekontroll, kui riikliku õigusega on selline prokuratuurisisene kontroll ette nähtud)</a:t>
            </a:r>
          </a:p>
          <a:p>
            <a:pPr marL="0" indent="0">
              <a:buNone/>
            </a:pPr>
            <a:r>
              <a:rPr lang="et-EE" dirty="0">
                <a:solidFill>
                  <a:schemeClr val="tx1"/>
                </a:solidFill>
                <a:latin typeface="+mn-lt"/>
              </a:rPr>
              <a:t>(Artikli 28 lõige 4) Erandjuhtudel, mille on heaks kiitnud alaline koda, võib uurimise läbi viia järelevalvet teostav Euroopa prokurör isiklikult)</a:t>
            </a:r>
          </a:p>
          <a:p>
            <a:pPr>
              <a:buFont typeface="Wingdings" panose="05000000000000000000" pitchFamily="2" charset="2"/>
              <a:buChar char="Ø"/>
            </a:pPr>
            <a:r>
              <a:rPr lang="et-EE" dirty="0"/>
              <a:t> </a:t>
            </a:r>
            <a:r>
              <a:rPr lang="et-EE" dirty="0">
                <a:solidFill>
                  <a:schemeClr val="tx1"/>
                </a:solidFill>
                <a:latin typeface="+mn-lt"/>
              </a:rPr>
              <a:t>Esitavad</a:t>
            </a:r>
            <a:r>
              <a:rPr lang="et-EE" dirty="0"/>
              <a:t> </a:t>
            </a:r>
            <a:r>
              <a:rPr lang="et-EE" dirty="0">
                <a:solidFill>
                  <a:schemeClr val="tx1"/>
                </a:solidFill>
                <a:latin typeface="+mn-lt"/>
              </a:rPr>
              <a:t>enda järelevalve all olevate juhtumite</a:t>
            </a:r>
            <a:r>
              <a:rPr lang="et-EE" dirty="0"/>
              <a:t> </a:t>
            </a:r>
            <a:r>
              <a:rPr lang="et-EE" dirty="0">
                <a:solidFill>
                  <a:schemeClr val="tx1"/>
                </a:solidFill>
                <a:latin typeface="+mn-lt"/>
              </a:rPr>
              <a:t>kokkuvõtteid/ettepanekuid</a:t>
            </a:r>
            <a:r>
              <a:rPr lang="et-EE" dirty="0"/>
              <a:t> </a:t>
            </a:r>
            <a:r>
              <a:rPr lang="et-EE" dirty="0">
                <a:solidFill>
                  <a:schemeClr val="tx1"/>
                </a:solidFill>
                <a:latin typeface="+mn-lt"/>
              </a:rPr>
              <a:t>otsuste</a:t>
            </a:r>
            <a:r>
              <a:rPr lang="et-EE" dirty="0"/>
              <a:t> </a:t>
            </a:r>
            <a:r>
              <a:rPr lang="et-EE" dirty="0">
                <a:solidFill>
                  <a:schemeClr val="tx1"/>
                </a:solidFill>
                <a:latin typeface="+mn-lt"/>
              </a:rPr>
              <a:t>kohta,</a:t>
            </a:r>
            <a:r>
              <a:rPr lang="et-EE" dirty="0"/>
              <a:t> </a:t>
            </a:r>
            <a:r>
              <a:rPr lang="et-EE" dirty="0">
                <a:solidFill>
                  <a:schemeClr val="tx1"/>
                </a:solidFill>
                <a:latin typeface="+mn-lt"/>
              </a:rPr>
              <a:t>mida</a:t>
            </a:r>
            <a:r>
              <a:rPr lang="et-EE" dirty="0"/>
              <a:t> </a:t>
            </a:r>
            <a:r>
              <a:rPr lang="et-EE" dirty="0">
                <a:solidFill>
                  <a:schemeClr val="tx1"/>
                </a:solidFill>
                <a:latin typeface="+mn-lt"/>
              </a:rPr>
              <a:t>alaline</a:t>
            </a:r>
            <a:r>
              <a:rPr lang="et-EE" dirty="0"/>
              <a:t> </a:t>
            </a:r>
            <a:r>
              <a:rPr lang="et-EE" dirty="0">
                <a:solidFill>
                  <a:schemeClr val="tx1"/>
                </a:solidFill>
                <a:latin typeface="+mn-lt"/>
              </a:rPr>
              <a:t>koda peaks tegema</a:t>
            </a:r>
          </a:p>
          <a:p>
            <a:pPr>
              <a:buFont typeface="Wingdings" panose="05000000000000000000" pitchFamily="2" charset="2"/>
              <a:buChar char="Ø"/>
            </a:pPr>
            <a:r>
              <a:rPr lang="et-EE" dirty="0"/>
              <a:t> </a:t>
            </a:r>
            <a:r>
              <a:rPr lang="et-EE" dirty="0">
                <a:solidFill>
                  <a:schemeClr val="tx1"/>
                </a:solidFill>
                <a:latin typeface="+mn-lt"/>
              </a:rPr>
              <a:t>On kontaktisikuks ja</a:t>
            </a:r>
            <a:r>
              <a:rPr lang="et-EE" dirty="0"/>
              <a:t> </a:t>
            </a:r>
            <a:r>
              <a:rPr lang="et-EE" dirty="0">
                <a:solidFill>
                  <a:schemeClr val="tx1"/>
                </a:solidFill>
                <a:latin typeface="+mn-lt"/>
              </a:rPr>
              <a:t>teabekanaliks</a:t>
            </a:r>
            <a:r>
              <a:rPr lang="et-EE" dirty="0"/>
              <a:t> </a:t>
            </a:r>
            <a:r>
              <a:rPr lang="et-EE" dirty="0">
                <a:solidFill>
                  <a:schemeClr val="tx1"/>
                </a:solidFill>
                <a:latin typeface="+mn-lt"/>
              </a:rPr>
              <a:t>alaliste</a:t>
            </a:r>
            <a:r>
              <a:rPr lang="et-EE" dirty="0"/>
              <a:t> </a:t>
            </a:r>
            <a:r>
              <a:rPr lang="et-EE" dirty="0">
                <a:solidFill>
                  <a:schemeClr val="tx1"/>
                </a:solidFill>
                <a:latin typeface="+mn-lt"/>
              </a:rPr>
              <a:t>kodade ning</a:t>
            </a:r>
            <a:r>
              <a:rPr lang="et-EE" dirty="0"/>
              <a:t> </a:t>
            </a:r>
            <a:r>
              <a:rPr lang="et-EE" dirty="0">
                <a:solidFill>
                  <a:schemeClr val="tx1"/>
                </a:solidFill>
                <a:latin typeface="+mn-lt"/>
              </a:rPr>
              <a:t>Euroopa</a:t>
            </a:r>
            <a:r>
              <a:rPr lang="et-EE" dirty="0"/>
              <a:t> </a:t>
            </a:r>
            <a:r>
              <a:rPr lang="et-EE" dirty="0">
                <a:solidFill>
                  <a:schemeClr val="tx1"/>
                </a:solidFill>
                <a:latin typeface="+mn-lt"/>
              </a:rPr>
              <a:t>delegaatprokuröride</a:t>
            </a:r>
            <a:r>
              <a:rPr lang="et-EE" dirty="0"/>
              <a:t> </a:t>
            </a:r>
            <a:r>
              <a:rPr lang="et-EE" dirty="0">
                <a:solidFill>
                  <a:schemeClr val="tx1"/>
                </a:solidFill>
                <a:latin typeface="+mn-lt"/>
              </a:rPr>
              <a:t>vahel</a:t>
            </a:r>
            <a:r>
              <a:rPr lang="et-EE" dirty="0"/>
              <a:t> </a:t>
            </a:r>
            <a:endParaRPr lang="et-EE" dirty="0">
              <a:solidFill>
                <a:schemeClr val="tx1"/>
              </a:solidFill>
              <a:latin typeface="+mn-lt"/>
            </a:endParaRPr>
          </a:p>
        </p:txBody>
      </p:sp>
      <p:sp>
        <p:nvSpPr>
          <p:cNvPr id="4" name="Dia számának helye 3">
            <a:extLst>
              <a:ext uri="{FF2B5EF4-FFF2-40B4-BE49-F238E27FC236}">
                <a16:creationId xmlns:a16="http://schemas.microsoft.com/office/drawing/2014/main" id="{2BCF2A93-2A88-465A-BD06-6E4F98025AFD}"/>
              </a:ext>
            </a:extLst>
          </p:cNvPr>
          <p:cNvSpPr>
            <a:spLocks noGrp="1"/>
          </p:cNvSpPr>
          <p:nvPr>
            <p:ph type="sldNum" sz="quarter" idx="12"/>
          </p:nvPr>
        </p:nvSpPr>
        <p:spPr/>
        <p:txBody>
          <a:bodyPr/>
          <a:lstStyle/>
          <a:p>
            <a:fld id="{6113E31D-E2AB-40D1-8B51-AFA5AFEF393A}" type="slidenum">
              <a:rPr lang="en-US" smtClean="0"/>
              <a:t>18</a:t>
            </a:fld>
            <a:endParaRPr lang="et-EE" dirty="0"/>
          </a:p>
        </p:txBody>
      </p:sp>
    </p:spTree>
    <p:extLst>
      <p:ext uri="{BB962C8B-B14F-4D97-AF65-F5344CB8AC3E}">
        <p14:creationId xmlns:p14="http://schemas.microsoft.com/office/powerpoint/2010/main" val="37848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3937"/>
          </a:xfrm>
        </p:spPr>
        <p:txBody>
          <a:bodyPr>
            <a:normAutofit fontScale="90000"/>
          </a:bodyPr>
          <a:lstStyle/>
          <a:p>
            <a:br/>
            <a:r>
              <a:rPr lang="et-EE" sz="4000" b="1" dirty="0"/>
              <a:t>KÜSITLUS — PANGE OMA TEADMISED PROOVILE</a:t>
            </a:r>
            <a:br/>
            <a:endParaRPr lang="et-EE" sz="4000" b="1" dirty="0"/>
          </a:p>
        </p:txBody>
      </p:sp>
      <p:sp>
        <p:nvSpPr>
          <p:cNvPr id="3" name="Subtítulo 2"/>
          <p:cNvSpPr>
            <a:spLocks noGrp="1"/>
          </p:cNvSpPr>
          <p:nvPr>
            <p:ph type="subTitle" idx="1"/>
          </p:nvPr>
        </p:nvSpPr>
        <p:spPr>
          <a:xfrm>
            <a:off x="1524000" y="1968500"/>
            <a:ext cx="9144000" cy="4343400"/>
          </a:xfrm>
        </p:spPr>
        <p:txBody>
          <a:bodyPr>
            <a:noAutofit/>
          </a:bodyPr>
          <a:lstStyle/>
          <a:p>
            <a:r>
              <a:rPr lang="et-EE" sz="4400" b="1" dirty="0">
                <a:solidFill>
                  <a:schemeClr val="tx1"/>
                </a:solidFill>
                <a:latin typeface="+mn-lt"/>
              </a:rPr>
              <a:t>Kes on teie liikmesriigi praegune Euroopa prokurör?</a:t>
            </a:r>
          </a:p>
          <a:p>
            <a:pPr marL="1143000" indent="-1143000" algn="just">
              <a:buFontTx/>
              <a:buChar char="-"/>
            </a:pPr>
            <a:endParaRPr lang="et-EE" sz="9600" b="1" dirty="0"/>
          </a:p>
        </p:txBody>
      </p:sp>
      <p:sp>
        <p:nvSpPr>
          <p:cNvPr id="4" name="Dia számának helye 3">
            <a:extLst>
              <a:ext uri="{FF2B5EF4-FFF2-40B4-BE49-F238E27FC236}">
                <a16:creationId xmlns:a16="http://schemas.microsoft.com/office/drawing/2014/main" id="{29387F73-A80C-4732-A793-A50F598D7127}"/>
              </a:ext>
            </a:extLst>
          </p:cNvPr>
          <p:cNvSpPr>
            <a:spLocks noGrp="1"/>
          </p:cNvSpPr>
          <p:nvPr>
            <p:ph type="sldNum" sz="quarter" idx="12"/>
          </p:nvPr>
        </p:nvSpPr>
        <p:spPr/>
        <p:txBody>
          <a:bodyPr/>
          <a:lstStyle/>
          <a:p>
            <a:fld id="{4FAB73BC-B049-4115-A692-8D63A059BFB8}" type="slidenum">
              <a:rPr lang="en-US" smtClean="0"/>
              <a:pPr/>
              <a:t>19</a:t>
            </a:fld>
            <a:endParaRPr lang="et-EE" dirty="0"/>
          </a:p>
        </p:txBody>
      </p:sp>
    </p:spTree>
    <p:extLst>
      <p:ext uri="{BB962C8B-B14F-4D97-AF65-F5344CB8AC3E}">
        <p14:creationId xmlns:p14="http://schemas.microsoft.com/office/powerpoint/2010/main" val="39099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ÜLEVAADE</a:t>
            </a:r>
            <a:br/>
            <a:endParaRPr lang="et-EE" dirty="0"/>
          </a:p>
        </p:txBody>
      </p:sp>
      <p:sp>
        <p:nvSpPr>
          <p:cNvPr id="3" name="Subtítulo 2"/>
          <p:cNvSpPr>
            <a:spLocks noGrp="1"/>
          </p:cNvSpPr>
          <p:nvPr>
            <p:ph idx="1"/>
          </p:nvPr>
        </p:nvSpPr>
        <p:spPr/>
        <p:txBody>
          <a:bodyPr>
            <a:normAutofit/>
          </a:bodyPr>
          <a:lstStyle/>
          <a:p>
            <a:pPr marL="514350" indent="-514350">
              <a:buAutoNum type="romanUcPeriod"/>
            </a:pPr>
            <a:r>
              <a:rPr lang="et-EE" dirty="0">
                <a:solidFill>
                  <a:schemeClr val="tx1"/>
                </a:solidFill>
                <a:latin typeface="+mn-lt"/>
              </a:rPr>
              <a:t>MILLINE ON Euroopa Prokuratuuri (EPPO) STRUKTUUR?</a:t>
            </a:r>
          </a:p>
          <a:p>
            <a:pPr marL="514350" indent="-514350">
              <a:buAutoNum type="romanUcPeriod"/>
            </a:pPr>
            <a:r>
              <a:rPr lang="et-EE" dirty="0">
                <a:solidFill>
                  <a:schemeClr val="tx1"/>
                </a:solidFill>
                <a:latin typeface="+mn-lt"/>
              </a:rPr>
              <a:t>KESKTASAND</a:t>
            </a:r>
          </a:p>
          <a:p>
            <a:r>
              <a:rPr lang="et-EE" dirty="0">
                <a:solidFill>
                  <a:schemeClr val="tx1"/>
                </a:solidFill>
                <a:latin typeface="+mn-lt"/>
              </a:rPr>
              <a:t>Euroopa</a:t>
            </a:r>
            <a:r>
              <a:rPr lang="et-EE" dirty="0"/>
              <a:t> </a:t>
            </a:r>
            <a:r>
              <a:rPr lang="et-EE" dirty="0">
                <a:solidFill>
                  <a:schemeClr val="tx1"/>
                </a:solidFill>
                <a:latin typeface="+mn-lt"/>
              </a:rPr>
              <a:t>peaprokurör</a:t>
            </a:r>
            <a:r>
              <a:rPr lang="et-EE" dirty="0"/>
              <a:t> </a:t>
            </a:r>
          </a:p>
          <a:p>
            <a:r>
              <a:rPr lang="et-EE" dirty="0">
                <a:solidFill>
                  <a:schemeClr val="tx1"/>
                </a:solidFill>
                <a:latin typeface="+mn-lt"/>
              </a:rPr>
              <a:t>Euroopa</a:t>
            </a:r>
            <a:r>
              <a:rPr lang="et-EE" dirty="0"/>
              <a:t> </a:t>
            </a:r>
            <a:r>
              <a:rPr lang="et-EE" dirty="0">
                <a:solidFill>
                  <a:schemeClr val="tx1"/>
                </a:solidFill>
                <a:latin typeface="+mn-lt"/>
              </a:rPr>
              <a:t>prokurörid</a:t>
            </a:r>
            <a:r>
              <a:rPr lang="et-EE" dirty="0"/>
              <a:t> </a:t>
            </a:r>
          </a:p>
          <a:p>
            <a:r>
              <a:rPr lang="et-EE" dirty="0">
                <a:solidFill>
                  <a:schemeClr val="tx1"/>
                </a:solidFill>
                <a:latin typeface="+mn-lt"/>
              </a:rPr>
              <a:t>Alalised</a:t>
            </a:r>
            <a:r>
              <a:rPr lang="et-EE" dirty="0"/>
              <a:t> </a:t>
            </a:r>
            <a:r>
              <a:rPr lang="et-EE" dirty="0">
                <a:solidFill>
                  <a:schemeClr val="tx1"/>
                </a:solidFill>
                <a:latin typeface="+mn-lt"/>
              </a:rPr>
              <a:t>kojad</a:t>
            </a:r>
            <a:r>
              <a:rPr lang="et-EE" dirty="0"/>
              <a:t> </a:t>
            </a:r>
            <a:endParaRPr lang="et-EE" dirty="0">
              <a:solidFill>
                <a:schemeClr val="tx1"/>
              </a:solidFill>
              <a:latin typeface="+mn-lt"/>
            </a:endParaRPr>
          </a:p>
          <a:p>
            <a:pPr marL="514350" indent="-514350">
              <a:buAutoNum type="romanUcPeriod"/>
            </a:pPr>
            <a:r>
              <a:rPr lang="et-EE" dirty="0">
                <a:solidFill>
                  <a:schemeClr val="tx1"/>
                </a:solidFill>
                <a:latin typeface="+mn-lt"/>
              </a:rPr>
              <a:t>DETSENTRALISEERITUD TASAND</a:t>
            </a:r>
          </a:p>
          <a:p>
            <a:r>
              <a:rPr lang="et-EE" dirty="0">
                <a:solidFill>
                  <a:schemeClr val="tx1"/>
                </a:solidFill>
                <a:latin typeface="+mn-lt"/>
              </a:rPr>
              <a:t>Euroopa</a:t>
            </a:r>
            <a:r>
              <a:rPr lang="et-EE" dirty="0"/>
              <a:t> </a:t>
            </a:r>
            <a:r>
              <a:rPr lang="et-EE" dirty="0">
                <a:solidFill>
                  <a:schemeClr val="tx1"/>
                </a:solidFill>
                <a:latin typeface="+mn-lt"/>
              </a:rPr>
              <a:t>delegaatprokurörid</a:t>
            </a:r>
            <a:r>
              <a:rPr lang="et-EE" dirty="0"/>
              <a:t> </a:t>
            </a:r>
            <a:endParaRPr lang="et-EE" dirty="0">
              <a:solidFill>
                <a:schemeClr val="tx1"/>
              </a:solidFill>
              <a:latin typeface="+mn-lt"/>
            </a:endParaRPr>
          </a:p>
        </p:txBody>
      </p:sp>
      <p:sp>
        <p:nvSpPr>
          <p:cNvPr id="4" name="Dia számának helye 3">
            <a:extLst>
              <a:ext uri="{FF2B5EF4-FFF2-40B4-BE49-F238E27FC236}">
                <a16:creationId xmlns:a16="http://schemas.microsoft.com/office/drawing/2014/main" id="{BD467F46-6582-4152-9D6F-6CBCB0E92652}"/>
              </a:ext>
            </a:extLst>
          </p:cNvPr>
          <p:cNvSpPr>
            <a:spLocks noGrp="1"/>
          </p:cNvSpPr>
          <p:nvPr>
            <p:ph type="sldNum" sz="quarter" idx="12"/>
          </p:nvPr>
        </p:nvSpPr>
        <p:spPr/>
        <p:txBody>
          <a:bodyPr/>
          <a:lstStyle/>
          <a:p>
            <a:fld id="{6113E31D-E2AB-40D1-8B51-AFA5AFEF393A}" type="slidenum">
              <a:rPr lang="en-US" smtClean="0"/>
              <a:t>2</a:t>
            </a:fld>
            <a:endParaRPr lang="et-EE" dirty="0"/>
          </a:p>
        </p:txBody>
      </p:sp>
    </p:spTree>
    <p:extLst>
      <p:ext uri="{BB962C8B-B14F-4D97-AF65-F5344CB8AC3E}">
        <p14:creationId xmlns:p14="http://schemas.microsoft.com/office/powerpoint/2010/main" val="29405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668837"/>
          </a:xfrm>
        </p:spPr>
        <p:txBody>
          <a:bodyPr>
            <a:normAutofit/>
          </a:bodyPr>
          <a:lstStyle/>
          <a:p>
            <a:pPr algn="l"/>
            <a:endParaRPr lang="es-ES" b="1" dirty="0"/>
          </a:p>
        </p:txBody>
      </p:sp>
      <p:sp>
        <p:nvSpPr>
          <p:cNvPr id="3" name="Subtítulo 2"/>
          <p:cNvSpPr>
            <a:spLocks noGrp="1"/>
          </p:cNvSpPr>
          <p:nvPr>
            <p:ph type="subTitle" idx="1"/>
          </p:nvPr>
        </p:nvSpPr>
        <p:spPr/>
        <p:txBody>
          <a:bodyPr>
            <a:normAutofit/>
          </a:bodyPr>
          <a:lstStyle/>
          <a:p>
            <a:endParaRPr lang="es-ES" sz="32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1600"/>
            <a:ext cx="10754686" cy="6240477"/>
          </a:xfrm>
          <a:prstGeom prst="rect">
            <a:avLst/>
          </a:prstGeom>
        </p:spPr>
      </p:pic>
      <p:sp>
        <p:nvSpPr>
          <p:cNvPr id="5" name="Dia számának helye 4">
            <a:extLst>
              <a:ext uri="{FF2B5EF4-FFF2-40B4-BE49-F238E27FC236}">
                <a16:creationId xmlns:a16="http://schemas.microsoft.com/office/drawing/2014/main" id="{26F23CD6-A62E-4965-8789-82A2864CA31F}"/>
              </a:ext>
            </a:extLst>
          </p:cNvPr>
          <p:cNvSpPr>
            <a:spLocks noGrp="1"/>
          </p:cNvSpPr>
          <p:nvPr>
            <p:ph type="sldNum" sz="quarter" idx="12"/>
          </p:nvPr>
        </p:nvSpPr>
        <p:spPr/>
        <p:txBody>
          <a:bodyPr/>
          <a:lstStyle/>
          <a:p>
            <a:fld id="{4FAB73BC-B049-4115-A692-8D63A059BFB8}" type="slidenum">
              <a:rPr lang="en-US" smtClean="0"/>
              <a:pPr/>
              <a:t>20</a:t>
            </a:fld>
            <a:endParaRPr lang="et-EE" dirty="0"/>
          </a:p>
        </p:txBody>
      </p:sp>
    </p:spTree>
    <p:extLst>
      <p:ext uri="{BB962C8B-B14F-4D97-AF65-F5344CB8AC3E}">
        <p14:creationId xmlns:p14="http://schemas.microsoft.com/office/powerpoint/2010/main" val="28388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PANGE OMA TEADMISED PROOVILE</a:t>
            </a:r>
            <a:br/>
            <a:endParaRPr lang="et-EE" sz="4000" b="1" dirty="0"/>
          </a:p>
        </p:txBody>
      </p:sp>
      <p:sp>
        <p:nvSpPr>
          <p:cNvPr id="3" name="Subtítulo 2"/>
          <p:cNvSpPr>
            <a:spLocks noGrp="1"/>
          </p:cNvSpPr>
          <p:nvPr>
            <p:ph idx="1"/>
          </p:nvPr>
        </p:nvSpPr>
        <p:spPr/>
        <p:txBody>
          <a:bodyPr>
            <a:noAutofit/>
          </a:bodyPr>
          <a:lstStyle/>
          <a:p>
            <a:pPr algn="just"/>
            <a:r>
              <a:rPr lang="et-EE" sz="3200" b="1" dirty="0">
                <a:solidFill>
                  <a:schemeClr val="tx1"/>
                </a:solidFill>
                <a:latin typeface="+mn-lt"/>
              </a:rPr>
              <a:t>Kui</a:t>
            </a:r>
            <a:r>
              <a:rPr lang="et-EE" dirty="0"/>
              <a:t> </a:t>
            </a:r>
            <a:r>
              <a:rPr lang="et-EE" sz="3200" b="1" dirty="0">
                <a:solidFill>
                  <a:schemeClr val="tx1"/>
                </a:solidFill>
                <a:latin typeface="+mn-lt"/>
              </a:rPr>
              <a:t>pikaks</a:t>
            </a:r>
            <a:r>
              <a:rPr lang="et-EE" dirty="0"/>
              <a:t> </a:t>
            </a:r>
            <a:r>
              <a:rPr lang="et-EE" sz="3200" b="1" dirty="0">
                <a:solidFill>
                  <a:schemeClr val="tx1"/>
                </a:solidFill>
                <a:latin typeface="+mn-lt"/>
              </a:rPr>
              <a:t>ajaks</a:t>
            </a:r>
            <a:r>
              <a:rPr lang="et-EE" dirty="0"/>
              <a:t> </a:t>
            </a:r>
            <a:r>
              <a:rPr lang="et-EE" sz="3200" b="1" dirty="0">
                <a:solidFill>
                  <a:schemeClr val="tx1"/>
                </a:solidFill>
                <a:latin typeface="+mn-lt"/>
              </a:rPr>
              <a:t>antakse Euroopa</a:t>
            </a:r>
            <a:r>
              <a:rPr lang="et-EE" dirty="0"/>
              <a:t> </a:t>
            </a:r>
            <a:r>
              <a:rPr lang="et-EE" sz="3200" b="1" dirty="0">
                <a:solidFill>
                  <a:schemeClr val="tx1"/>
                </a:solidFill>
                <a:latin typeface="+mn-lt"/>
              </a:rPr>
              <a:t>prokuröridele volitused?</a:t>
            </a:r>
          </a:p>
          <a:p>
            <a:pPr marL="457200" indent="-457200" algn="just">
              <a:buFont typeface="+mj-lt"/>
              <a:buAutoNum type="alphaLcParenR"/>
            </a:pPr>
            <a:r>
              <a:rPr lang="et-EE" dirty="0">
                <a:solidFill>
                  <a:schemeClr val="tx1"/>
                </a:solidFill>
                <a:latin typeface="+mn-lt"/>
              </a:rPr>
              <a:t>Nad nimetatakse ametisse kuueks aastaks, kuid esimese koosseisu ametiaja jooksul kohaldatakse üleminekueeskirju</a:t>
            </a:r>
          </a:p>
          <a:p>
            <a:pPr marL="457200" indent="-457200" algn="just">
              <a:buFont typeface="+mj-lt"/>
              <a:buAutoNum type="alphaLcParenR"/>
            </a:pPr>
            <a:r>
              <a:rPr lang="et-EE" dirty="0">
                <a:solidFill>
                  <a:schemeClr val="tx1"/>
                </a:solidFill>
                <a:latin typeface="+mn-lt"/>
              </a:rPr>
              <a:t>Nad nimetatakse</a:t>
            </a:r>
            <a:r>
              <a:rPr lang="et-EE" dirty="0">
                <a:latin typeface="+mn-lt"/>
              </a:rPr>
              <a:t> </a:t>
            </a:r>
            <a:r>
              <a:rPr lang="et-EE" dirty="0">
                <a:solidFill>
                  <a:schemeClr val="tx1"/>
                </a:solidFill>
                <a:latin typeface="+mn-lt"/>
              </a:rPr>
              <a:t>alati</a:t>
            </a:r>
            <a:r>
              <a:rPr lang="et-EE" dirty="0">
                <a:latin typeface="+mn-lt"/>
              </a:rPr>
              <a:t> </a:t>
            </a:r>
            <a:r>
              <a:rPr lang="et-EE" dirty="0">
                <a:solidFill>
                  <a:schemeClr val="tx1"/>
                </a:solidFill>
                <a:latin typeface="+mn-lt"/>
              </a:rPr>
              <a:t>ametisse kuueks aastaks ja nende ametiaega ei saa pikendada</a:t>
            </a:r>
          </a:p>
          <a:p>
            <a:pPr marL="457200" indent="-457200" algn="just">
              <a:buFont typeface="+mj-lt"/>
              <a:buAutoNum type="alphaLcParenR"/>
            </a:pPr>
            <a:r>
              <a:rPr lang="et-EE" dirty="0">
                <a:solidFill>
                  <a:schemeClr val="tx1"/>
                </a:solidFill>
                <a:latin typeface="+mn-lt"/>
              </a:rPr>
              <a:t>Nad</a:t>
            </a:r>
            <a:r>
              <a:rPr lang="et-EE" dirty="0">
                <a:latin typeface="+mn-lt"/>
              </a:rPr>
              <a:t> </a:t>
            </a:r>
            <a:r>
              <a:rPr lang="et-EE" dirty="0">
                <a:solidFill>
                  <a:schemeClr val="tx1"/>
                </a:solidFill>
                <a:latin typeface="+mn-lt"/>
              </a:rPr>
              <a:t>nimetatakse ametisse</a:t>
            </a:r>
            <a:r>
              <a:rPr lang="et-EE" dirty="0">
                <a:latin typeface="+mn-lt"/>
              </a:rPr>
              <a:t> </a:t>
            </a:r>
            <a:r>
              <a:rPr lang="et-EE" dirty="0">
                <a:solidFill>
                  <a:schemeClr val="tx1"/>
                </a:solidFill>
                <a:latin typeface="+mn-lt"/>
              </a:rPr>
              <a:t>kuueks aastaks ning nõukogu võib selle perioodi lõpus otsustada nende ametiaega pikendada maksimaalselt kolme aasta võrra</a:t>
            </a:r>
          </a:p>
          <a:p>
            <a:pPr marL="457200" indent="-457200" algn="just">
              <a:buFont typeface="+mj-lt"/>
              <a:buAutoNum type="alphaLcParenR"/>
            </a:pPr>
            <a:endParaRPr lang="et-EE" sz="3200" dirty="0"/>
          </a:p>
          <a:p>
            <a:pPr algn="just"/>
            <a:endParaRPr lang="et-EE" sz="3200" dirty="0"/>
          </a:p>
        </p:txBody>
      </p:sp>
      <p:sp>
        <p:nvSpPr>
          <p:cNvPr id="4" name="Textfeld 3">
            <a:extLst>
              <a:ext uri="{FF2B5EF4-FFF2-40B4-BE49-F238E27FC236}">
                <a16:creationId xmlns:a16="http://schemas.microsoft.com/office/drawing/2014/main" id="{8E54370D-3703-4792-902E-08D18E44EEB3}"/>
              </a:ext>
            </a:extLst>
          </p:cNvPr>
          <p:cNvSpPr txBox="1"/>
          <p:nvPr/>
        </p:nvSpPr>
        <p:spPr>
          <a:xfrm>
            <a:off x="7006389" y="2751892"/>
            <a:ext cx="3925584" cy="677108"/>
          </a:xfrm>
          <a:prstGeom prst="rect">
            <a:avLst/>
          </a:prstGeom>
          <a:noFill/>
        </p:spPr>
        <p:txBody>
          <a:bodyPr wrap="square" rtlCol="0">
            <a:spAutoFit/>
          </a:bodyPr>
          <a:lstStyle/>
          <a:p>
            <a:r>
              <a:rPr lang="et-EE" sz="2000" dirty="0">
                <a:solidFill>
                  <a:schemeClr val="accent1">
                    <a:lumMod val="60000"/>
                    <a:lumOff val="40000"/>
                  </a:schemeClr>
                </a:solidFill>
              </a:rPr>
              <a:t>ÕIGE VASTUS: A)</a:t>
            </a:r>
          </a:p>
          <a:p>
            <a:endParaRPr lang="et-EE" dirty="0"/>
          </a:p>
        </p:txBody>
      </p:sp>
      <p:sp>
        <p:nvSpPr>
          <p:cNvPr id="5" name="Dia számának helye 4">
            <a:extLst>
              <a:ext uri="{FF2B5EF4-FFF2-40B4-BE49-F238E27FC236}">
                <a16:creationId xmlns:a16="http://schemas.microsoft.com/office/drawing/2014/main" id="{57939FFA-F038-40FD-8180-AE172B7462C6}"/>
              </a:ext>
            </a:extLst>
          </p:cNvPr>
          <p:cNvSpPr>
            <a:spLocks noGrp="1"/>
          </p:cNvSpPr>
          <p:nvPr>
            <p:ph type="sldNum" sz="quarter" idx="12"/>
          </p:nvPr>
        </p:nvSpPr>
        <p:spPr/>
        <p:txBody>
          <a:bodyPr/>
          <a:lstStyle/>
          <a:p>
            <a:fld id="{6113E31D-E2AB-40D1-8B51-AFA5AFEF393A}" type="slidenum">
              <a:rPr lang="en-US" smtClean="0"/>
              <a:t>21</a:t>
            </a:fld>
            <a:endParaRPr lang="et-EE" dirty="0"/>
          </a:p>
        </p:txBody>
      </p:sp>
    </p:spTree>
    <p:extLst>
      <p:ext uri="{BB962C8B-B14F-4D97-AF65-F5344CB8AC3E}">
        <p14:creationId xmlns:p14="http://schemas.microsoft.com/office/powerpoint/2010/main" val="106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699" y="2339803"/>
            <a:ext cx="9967452" cy="1450757"/>
          </a:xfrm>
        </p:spPr>
        <p:txBody>
          <a:bodyPr>
            <a:normAutofit fontScale="90000"/>
          </a:bodyPr>
          <a:lstStyle/>
          <a:p>
            <a:r>
              <a:rPr lang="et-EE" sz="5400" dirty="0"/>
              <a:t>II. DETSENTRALISEERITUD TASAND</a:t>
            </a:r>
            <a:br/>
            <a:endParaRPr lang="et-EE" dirty="0"/>
          </a:p>
        </p:txBody>
      </p:sp>
      <p:sp>
        <p:nvSpPr>
          <p:cNvPr id="3" name="Dia számának helye 2">
            <a:extLst>
              <a:ext uri="{FF2B5EF4-FFF2-40B4-BE49-F238E27FC236}">
                <a16:creationId xmlns:a16="http://schemas.microsoft.com/office/drawing/2014/main" id="{CA42C107-CD68-4D1F-BB9E-BA6A8798A776}"/>
              </a:ext>
            </a:extLst>
          </p:cNvPr>
          <p:cNvSpPr>
            <a:spLocks noGrp="1"/>
          </p:cNvSpPr>
          <p:nvPr>
            <p:ph type="sldNum" sz="quarter" idx="12"/>
          </p:nvPr>
        </p:nvSpPr>
        <p:spPr/>
        <p:txBody>
          <a:bodyPr/>
          <a:lstStyle/>
          <a:p>
            <a:fld id="{6113E31D-E2AB-40D1-8B51-AFA5AFEF393A}" type="slidenum">
              <a:rPr lang="en-US" smtClean="0"/>
              <a:t>22</a:t>
            </a:fld>
            <a:endParaRPr lang="et-EE" dirty="0"/>
          </a:p>
        </p:txBody>
      </p:sp>
    </p:spTree>
    <p:extLst>
      <p:ext uri="{BB962C8B-B14F-4D97-AF65-F5344CB8AC3E}">
        <p14:creationId xmlns:p14="http://schemas.microsoft.com/office/powerpoint/2010/main" val="5147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dirty="0"/>
              <a:t> Euroopa delegaatprokurörid</a:t>
            </a:r>
            <a:br>
              <a:rPr lang="et-EE" dirty="0"/>
            </a:br>
            <a:r>
              <a:rPr lang="et-EE" dirty="0"/>
              <a:t> Artikkel 13</a:t>
            </a:r>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t-EE" dirty="0"/>
              <a:t> </a:t>
            </a:r>
            <a:r>
              <a:rPr lang="et-EE" dirty="0">
                <a:solidFill>
                  <a:schemeClr val="tx1"/>
                </a:solidFill>
                <a:latin typeface="+mn-lt"/>
              </a:rPr>
              <a:t>EPPO detsentraliseeritud tasand: vähemalt kaks iga osaleva riigi kohta. Asuvad vastavas liikmesriigis,</a:t>
            </a:r>
            <a:r>
              <a:rPr lang="et-EE" dirty="0"/>
              <a:t> </a:t>
            </a:r>
            <a:r>
              <a:rPr lang="et-EE" dirty="0">
                <a:solidFill>
                  <a:schemeClr val="tx1"/>
                </a:solidFill>
                <a:latin typeface="+mn-lt"/>
              </a:rPr>
              <a:t>kus</a:t>
            </a:r>
            <a:r>
              <a:rPr lang="et-EE" dirty="0"/>
              <a:t> </a:t>
            </a:r>
            <a:r>
              <a:rPr lang="et-EE" dirty="0">
                <a:solidFill>
                  <a:schemeClr val="tx1"/>
                </a:solidFill>
                <a:latin typeface="+mn-lt"/>
              </a:rPr>
              <a:t>tegutsevad</a:t>
            </a:r>
            <a:r>
              <a:rPr lang="et-EE" dirty="0"/>
              <a:t> </a:t>
            </a:r>
            <a:r>
              <a:rPr lang="et-EE" dirty="0">
                <a:solidFill>
                  <a:schemeClr val="tx1"/>
                </a:solidFill>
                <a:latin typeface="+mn-lt"/>
              </a:rPr>
              <a:t>EPPO nimel</a:t>
            </a:r>
          </a:p>
          <a:p>
            <a:pPr>
              <a:buFont typeface="Wingdings" panose="05000000000000000000" pitchFamily="2" charset="2"/>
              <a:buChar char="Ø"/>
            </a:pPr>
            <a:r>
              <a:rPr lang="et-EE" dirty="0"/>
              <a:t> </a:t>
            </a:r>
            <a:r>
              <a:rPr lang="et-EE" dirty="0">
                <a:solidFill>
                  <a:schemeClr val="tx1"/>
                </a:solidFill>
                <a:latin typeface="+mn-lt"/>
              </a:rPr>
              <a:t>Vastutavad</a:t>
            </a:r>
            <a:r>
              <a:rPr lang="et-EE" dirty="0"/>
              <a:t> </a:t>
            </a:r>
            <a:r>
              <a:rPr lang="et-EE" dirty="0">
                <a:solidFill>
                  <a:schemeClr val="tx1"/>
                </a:solidFill>
                <a:latin typeface="+mn-lt"/>
              </a:rPr>
              <a:t>EPPO pädevusse</a:t>
            </a:r>
            <a:r>
              <a:rPr lang="et-EE" dirty="0"/>
              <a:t> </a:t>
            </a:r>
            <a:r>
              <a:rPr lang="et-EE" dirty="0">
                <a:solidFill>
                  <a:schemeClr val="tx1"/>
                </a:solidFill>
                <a:latin typeface="+mn-lt"/>
              </a:rPr>
              <a:t>kuuluvate</a:t>
            </a:r>
            <a:r>
              <a:rPr lang="et-EE" dirty="0"/>
              <a:t> </a:t>
            </a:r>
            <a:r>
              <a:rPr lang="et-EE" dirty="0">
                <a:solidFill>
                  <a:schemeClr val="tx1"/>
                </a:solidFill>
                <a:latin typeface="+mn-lt"/>
              </a:rPr>
              <a:t>asjade uurimiste ja süüdistuste esitamise eest</a:t>
            </a:r>
            <a:r>
              <a:rPr lang="et-EE" dirty="0"/>
              <a:t> </a:t>
            </a:r>
            <a:r>
              <a:rPr lang="et-EE" dirty="0">
                <a:solidFill>
                  <a:schemeClr val="tx1"/>
                </a:solidFill>
                <a:latin typeface="+mn-lt"/>
              </a:rPr>
              <a:t>riiklikul tasandil.</a:t>
            </a:r>
          </a:p>
          <a:p>
            <a:pPr marL="0" indent="0">
              <a:buNone/>
            </a:pPr>
            <a:r>
              <a:rPr lang="et-EE" dirty="0">
                <a:solidFill>
                  <a:schemeClr val="tx1"/>
                </a:solidFill>
                <a:latin typeface="+mn-lt"/>
              </a:rPr>
              <a:t>Hõlmab:</a:t>
            </a:r>
            <a:r>
              <a:rPr lang="en-US" dirty="0">
                <a:solidFill>
                  <a:schemeClr val="tx1"/>
                </a:solidFill>
                <a:latin typeface="+mn-lt"/>
              </a:rPr>
              <a:t>	</a:t>
            </a:r>
            <a:r>
              <a:rPr lang="et-EE" dirty="0">
                <a:solidFill>
                  <a:schemeClr val="tx1"/>
                </a:solidFill>
                <a:latin typeface="+mn-lt"/>
              </a:rPr>
              <a:t>operatiivseid</a:t>
            </a:r>
            <a:r>
              <a:rPr lang="et-EE" dirty="0"/>
              <a:t> </a:t>
            </a:r>
            <a:r>
              <a:rPr lang="et-EE" dirty="0">
                <a:solidFill>
                  <a:schemeClr val="tx1"/>
                </a:solidFill>
                <a:latin typeface="+mn-lt"/>
              </a:rPr>
              <a:t>otsuseid</a:t>
            </a:r>
            <a:r>
              <a:rPr lang="et-EE" dirty="0"/>
              <a:t> </a:t>
            </a:r>
            <a:r>
              <a:rPr lang="et-EE" dirty="0">
                <a:solidFill>
                  <a:schemeClr val="tx1"/>
                </a:solidFill>
                <a:latin typeface="+mn-lt"/>
              </a:rPr>
              <a:t>uurimiste ja süüdistuste esitamise kohta/kohtus ütluste andmine ja õiguskaitsevahendite esitlemine/tõendite kogumises</a:t>
            </a:r>
            <a:r>
              <a:rPr lang="et-EE" dirty="0"/>
              <a:t> </a:t>
            </a:r>
            <a:r>
              <a:rPr lang="et-EE" dirty="0">
                <a:solidFill>
                  <a:schemeClr val="tx1"/>
                </a:solidFill>
                <a:latin typeface="+mn-lt"/>
              </a:rPr>
              <a:t>osalemine…kuid ei viidata</a:t>
            </a:r>
            <a:r>
              <a:rPr lang="et-EE" dirty="0"/>
              <a:t> </a:t>
            </a:r>
            <a:r>
              <a:rPr lang="et-EE" dirty="0">
                <a:solidFill>
                  <a:schemeClr val="tx1"/>
                </a:solidFill>
                <a:latin typeface="+mn-lt"/>
              </a:rPr>
              <a:t>täitmisele</a:t>
            </a:r>
          </a:p>
          <a:p>
            <a:pPr>
              <a:buFont typeface="Wingdings" panose="05000000000000000000" pitchFamily="2" charset="2"/>
              <a:buChar char="Ø"/>
            </a:pPr>
            <a:r>
              <a:rPr lang="et-EE" dirty="0"/>
              <a:t> </a:t>
            </a:r>
            <a:r>
              <a:rPr lang="et-EE" dirty="0">
                <a:solidFill>
                  <a:schemeClr val="tx1"/>
                </a:solidFill>
                <a:latin typeface="+mn-lt"/>
              </a:rPr>
              <a:t>Integreeritud riiklikku</a:t>
            </a:r>
            <a:r>
              <a:rPr lang="et-EE" dirty="0"/>
              <a:t> </a:t>
            </a:r>
            <a:r>
              <a:rPr lang="et-EE" dirty="0">
                <a:solidFill>
                  <a:schemeClr val="tx1"/>
                </a:solidFill>
                <a:latin typeface="+mn-lt"/>
              </a:rPr>
              <a:t>süsteemi:</a:t>
            </a:r>
            <a:r>
              <a:rPr lang="en-US" dirty="0">
                <a:solidFill>
                  <a:schemeClr val="tx1"/>
                </a:solidFill>
                <a:latin typeface="+mn-lt"/>
              </a:rPr>
              <a:t>	</a:t>
            </a:r>
            <a:r>
              <a:rPr lang="et-EE" dirty="0">
                <a:solidFill>
                  <a:schemeClr val="tx1"/>
                </a:solidFill>
                <a:latin typeface="+mn-lt"/>
              </a:rPr>
              <a:t>neil</a:t>
            </a:r>
            <a:r>
              <a:rPr lang="et-EE" dirty="0"/>
              <a:t> </a:t>
            </a:r>
            <a:r>
              <a:rPr lang="et-EE" dirty="0">
                <a:solidFill>
                  <a:schemeClr val="tx1"/>
                </a:solidFill>
                <a:latin typeface="+mn-lt"/>
              </a:rPr>
              <a:t>on riiklike</a:t>
            </a:r>
            <a:r>
              <a:rPr lang="et-EE" dirty="0"/>
              <a:t> </a:t>
            </a:r>
            <a:r>
              <a:rPr lang="et-EE" dirty="0">
                <a:solidFill>
                  <a:schemeClr val="tx1"/>
                </a:solidFill>
                <a:latin typeface="+mn-lt"/>
              </a:rPr>
              <a:t>prokuröridega samad volitused (lisaks</a:t>
            </a:r>
            <a:r>
              <a:rPr lang="et-EE" dirty="0"/>
              <a:t> </a:t>
            </a:r>
            <a:r>
              <a:rPr lang="et-EE" dirty="0">
                <a:solidFill>
                  <a:schemeClr val="tx1"/>
                </a:solidFill>
                <a:latin typeface="+mn-lt"/>
              </a:rPr>
              <a:t>neile</a:t>
            </a:r>
            <a:r>
              <a:rPr lang="et-EE" dirty="0"/>
              <a:t> </a:t>
            </a:r>
            <a:r>
              <a:rPr lang="et-EE" dirty="0">
                <a:solidFill>
                  <a:schemeClr val="tx1"/>
                </a:solidFill>
                <a:latin typeface="+mn-lt"/>
              </a:rPr>
              <a:t>määrusega</a:t>
            </a:r>
            <a:r>
              <a:rPr lang="et-EE" dirty="0"/>
              <a:t> </a:t>
            </a:r>
            <a:r>
              <a:rPr lang="et-EE" dirty="0">
                <a:solidFill>
                  <a:schemeClr val="tx1"/>
                </a:solidFill>
                <a:latin typeface="+mn-lt"/>
              </a:rPr>
              <a:t>antud volitustele</a:t>
            </a:r>
            <a:r>
              <a:rPr lang="et-EE" dirty="0"/>
              <a:t> </a:t>
            </a:r>
            <a:r>
              <a:rPr lang="et-EE" dirty="0">
                <a:solidFill>
                  <a:schemeClr val="tx1"/>
                </a:solidFill>
                <a:latin typeface="+mn-lt"/>
              </a:rPr>
              <a:t>või</a:t>
            </a:r>
            <a:r>
              <a:rPr lang="et-EE" dirty="0"/>
              <a:t> </a:t>
            </a:r>
            <a:r>
              <a:rPr lang="et-EE" dirty="0">
                <a:solidFill>
                  <a:schemeClr val="tx1"/>
                </a:solidFill>
                <a:latin typeface="+mn-lt"/>
              </a:rPr>
              <a:t>vastavalt</a:t>
            </a:r>
            <a:r>
              <a:rPr lang="et-EE" dirty="0"/>
              <a:t> </a:t>
            </a:r>
            <a:r>
              <a:rPr lang="et-EE" dirty="0">
                <a:solidFill>
                  <a:schemeClr val="tx1"/>
                </a:solidFill>
                <a:latin typeface="+mn-lt"/>
              </a:rPr>
              <a:t>sellele)</a:t>
            </a:r>
          </a:p>
        </p:txBody>
      </p:sp>
      <p:sp>
        <p:nvSpPr>
          <p:cNvPr id="4" name="Dia számának helye 3">
            <a:extLst>
              <a:ext uri="{FF2B5EF4-FFF2-40B4-BE49-F238E27FC236}">
                <a16:creationId xmlns:a16="http://schemas.microsoft.com/office/drawing/2014/main" id="{0B84D63B-25FE-407E-BBDD-AF0C675345B0}"/>
              </a:ext>
            </a:extLst>
          </p:cNvPr>
          <p:cNvSpPr>
            <a:spLocks noGrp="1"/>
          </p:cNvSpPr>
          <p:nvPr>
            <p:ph type="sldNum" sz="quarter" idx="12"/>
          </p:nvPr>
        </p:nvSpPr>
        <p:spPr/>
        <p:txBody>
          <a:bodyPr/>
          <a:lstStyle/>
          <a:p>
            <a:fld id="{6113E31D-E2AB-40D1-8B51-AFA5AFEF393A}" type="slidenum">
              <a:rPr lang="en-US" smtClean="0"/>
              <a:t>23</a:t>
            </a:fld>
            <a:endParaRPr lang="et-EE" dirty="0"/>
          </a:p>
        </p:txBody>
      </p:sp>
    </p:spTree>
    <p:extLst>
      <p:ext uri="{BB962C8B-B14F-4D97-AF65-F5344CB8AC3E}">
        <p14:creationId xmlns:p14="http://schemas.microsoft.com/office/powerpoint/2010/main" val="222192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KÜSITLUS — PANGE OMA TEADMISED PROOVILE</a:t>
            </a:r>
            <a:br/>
            <a:endParaRPr lang="et-EE" sz="4000" b="1" dirty="0"/>
          </a:p>
        </p:txBody>
      </p:sp>
      <p:sp>
        <p:nvSpPr>
          <p:cNvPr id="3" name="Subtítulo 2"/>
          <p:cNvSpPr>
            <a:spLocks noGrp="1"/>
          </p:cNvSpPr>
          <p:nvPr>
            <p:ph idx="1"/>
          </p:nvPr>
        </p:nvSpPr>
        <p:spPr>
          <a:xfrm>
            <a:off x="687848" y="1905000"/>
            <a:ext cx="10549920" cy="4267200"/>
          </a:xfrm>
        </p:spPr>
        <p:txBody>
          <a:bodyPr>
            <a:noAutofit/>
          </a:bodyPr>
          <a:lstStyle/>
          <a:p>
            <a:pPr algn="just"/>
            <a:r>
              <a:rPr lang="et-EE" sz="2800" b="1" dirty="0">
                <a:solidFill>
                  <a:schemeClr val="tx1"/>
                </a:solidFill>
                <a:latin typeface="+mn-lt"/>
              </a:rPr>
              <a:t>Euroopa</a:t>
            </a:r>
            <a:r>
              <a:rPr lang="et-EE" sz="2800" dirty="0">
                <a:latin typeface="+mn-lt"/>
              </a:rPr>
              <a:t> </a:t>
            </a:r>
            <a:r>
              <a:rPr lang="et-EE" sz="2800" b="1" dirty="0">
                <a:solidFill>
                  <a:schemeClr val="tx1"/>
                </a:solidFill>
                <a:latin typeface="+mn-lt"/>
              </a:rPr>
              <a:t>delegaatprokurörid</a:t>
            </a:r>
            <a:r>
              <a:rPr lang="et-EE" sz="2800" dirty="0">
                <a:latin typeface="+mn-lt"/>
              </a:rPr>
              <a:t> </a:t>
            </a:r>
            <a:r>
              <a:rPr lang="et-EE" sz="2800" b="1" dirty="0">
                <a:solidFill>
                  <a:schemeClr val="tx1"/>
                </a:solidFill>
                <a:latin typeface="+mn-lt"/>
              </a:rPr>
              <a:t>…..</a:t>
            </a:r>
            <a:r>
              <a:rPr lang="en-US" sz="2800" b="1" dirty="0">
                <a:solidFill>
                  <a:schemeClr val="tx1"/>
                </a:solidFill>
                <a:latin typeface="+mn-lt"/>
              </a:rPr>
              <a:t>	</a:t>
            </a:r>
            <a:r>
              <a:rPr lang="et-EE" sz="2800" b="1" dirty="0">
                <a:solidFill>
                  <a:schemeClr val="tx1"/>
                </a:solidFill>
                <a:latin typeface="+mn-lt"/>
              </a:rPr>
              <a:t>(ÕIGE VÕI VALE)</a:t>
            </a:r>
          </a:p>
          <a:p>
            <a:pPr marL="457200" indent="-457200">
              <a:buFont typeface="+mj-lt"/>
              <a:buAutoNum type="alphaLcParenR"/>
            </a:pPr>
            <a:r>
              <a:rPr lang="et-EE" sz="2800" dirty="0">
                <a:solidFill>
                  <a:schemeClr val="tx1"/>
                </a:solidFill>
                <a:latin typeface="+mn-lt"/>
              </a:rPr>
              <a:t>valitakse</a:t>
            </a:r>
            <a:r>
              <a:rPr lang="et-EE" sz="2800" dirty="0">
                <a:latin typeface="+mn-lt"/>
              </a:rPr>
              <a:t> </a:t>
            </a:r>
            <a:r>
              <a:rPr lang="et-EE" sz="2800" dirty="0">
                <a:solidFill>
                  <a:schemeClr val="tx1"/>
                </a:solidFill>
                <a:latin typeface="+mn-lt"/>
              </a:rPr>
              <a:t>Euroopa</a:t>
            </a:r>
            <a:r>
              <a:rPr lang="et-EE" sz="2800" dirty="0">
                <a:latin typeface="+mn-lt"/>
              </a:rPr>
              <a:t> </a:t>
            </a:r>
            <a:r>
              <a:rPr lang="et-EE" sz="2800" dirty="0">
                <a:solidFill>
                  <a:schemeClr val="tx1"/>
                </a:solidFill>
                <a:latin typeface="+mn-lt"/>
              </a:rPr>
              <a:t>peaprokuröri</a:t>
            </a:r>
            <a:r>
              <a:rPr lang="et-EE" sz="2800" dirty="0">
                <a:latin typeface="+mn-lt"/>
              </a:rPr>
              <a:t> </a:t>
            </a:r>
            <a:r>
              <a:rPr lang="et-EE" sz="2800" dirty="0">
                <a:solidFill>
                  <a:schemeClr val="tx1"/>
                </a:solidFill>
                <a:latin typeface="+mn-lt"/>
              </a:rPr>
              <a:t>poolt</a:t>
            </a:r>
            <a:r>
              <a:rPr lang="et-EE" sz="2800" dirty="0">
                <a:latin typeface="+mn-lt"/>
              </a:rPr>
              <a:t> </a:t>
            </a:r>
            <a:r>
              <a:rPr lang="et-EE" sz="2800" dirty="0">
                <a:solidFill>
                  <a:schemeClr val="tx1"/>
                </a:solidFill>
                <a:latin typeface="+mn-lt"/>
              </a:rPr>
              <a:t>avatud</a:t>
            </a:r>
            <a:r>
              <a:rPr lang="et-EE" sz="2800" dirty="0">
                <a:latin typeface="+mn-lt"/>
              </a:rPr>
              <a:t> </a:t>
            </a:r>
            <a:r>
              <a:rPr lang="et-EE" sz="2800" dirty="0">
                <a:solidFill>
                  <a:schemeClr val="tx1"/>
                </a:solidFill>
                <a:latin typeface="+mn-lt"/>
              </a:rPr>
              <a:t>konkursi</a:t>
            </a:r>
            <a:r>
              <a:rPr lang="et-EE" sz="2800" dirty="0">
                <a:latin typeface="+mn-lt"/>
              </a:rPr>
              <a:t> </a:t>
            </a:r>
            <a:r>
              <a:rPr lang="et-EE" sz="2800" dirty="0">
                <a:solidFill>
                  <a:schemeClr val="tx1"/>
                </a:solidFill>
                <a:latin typeface="+mn-lt"/>
              </a:rPr>
              <a:t>teel</a:t>
            </a:r>
          </a:p>
          <a:p>
            <a:pPr marL="457200" indent="-457200">
              <a:buFont typeface="+mj-lt"/>
              <a:buAutoNum type="alphaLcParenR"/>
            </a:pPr>
            <a:r>
              <a:rPr lang="et-EE" sz="2800" dirty="0">
                <a:solidFill>
                  <a:schemeClr val="tx1"/>
                </a:solidFill>
                <a:latin typeface="+mn-lt"/>
              </a:rPr>
              <a:t>peavad olema </a:t>
            </a:r>
            <a:r>
              <a:rPr lang="et-EE" sz="2800" dirty="0">
                <a:solidFill>
                  <a:schemeClr val="accent1">
                    <a:lumMod val="60000"/>
                    <a:lumOff val="40000"/>
                  </a:schemeClr>
                </a:solidFill>
                <a:latin typeface="+mn-lt"/>
              </a:rPr>
              <a:t>riikliku </a:t>
            </a:r>
            <a:r>
              <a:rPr lang="et-EE" sz="2800" dirty="0">
                <a:solidFill>
                  <a:schemeClr val="tx1"/>
                </a:solidFill>
                <a:latin typeface="+mn-lt"/>
              </a:rPr>
              <a:t>prokuratuuri või kohtusüsteemi aktiivsed liikmed </a:t>
            </a:r>
          </a:p>
          <a:p>
            <a:pPr marL="457200" indent="-457200">
              <a:buFont typeface="+mj-lt"/>
              <a:buAutoNum type="alphaLcParenR"/>
            </a:pPr>
            <a:r>
              <a:rPr lang="et-EE" sz="2800" dirty="0">
                <a:solidFill>
                  <a:schemeClr val="tx1"/>
                </a:solidFill>
                <a:latin typeface="+mn-lt"/>
              </a:rPr>
              <a:t>delegaatprokuröri saab</a:t>
            </a:r>
            <a:r>
              <a:rPr lang="et-EE" sz="2800" dirty="0">
                <a:latin typeface="+mn-lt"/>
              </a:rPr>
              <a:t> </a:t>
            </a:r>
            <a:r>
              <a:rPr lang="et-EE" sz="2800" dirty="0">
                <a:solidFill>
                  <a:schemeClr val="tx1"/>
                </a:solidFill>
                <a:latin typeface="+mn-lt"/>
              </a:rPr>
              <a:t>ametist</a:t>
            </a:r>
            <a:r>
              <a:rPr lang="et-EE" sz="2800" dirty="0">
                <a:latin typeface="+mn-lt"/>
              </a:rPr>
              <a:t> </a:t>
            </a:r>
            <a:r>
              <a:rPr lang="et-EE" sz="2800" dirty="0">
                <a:solidFill>
                  <a:schemeClr val="tx1"/>
                </a:solidFill>
                <a:latin typeface="+mn-lt"/>
              </a:rPr>
              <a:t>vabastada</a:t>
            </a:r>
            <a:r>
              <a:rPr lang="et-EE" sz="2800" dirty="0">
                <a:latin typeface="+mn-lt"/>
              </a:rPr>
              <a:t> </a:t>
            </a:r>
            <a:r>
              <a:rPr lang="et-EE" sz="2800" dirty="0">
                <a:solidFill>
                  <a:schemeClr val="tx1"/>
                </a:solidFill>
                <a:latin typeface="+mn-lt"/>
              </a:rPr>
              <a:t>ainult</a:t>
            </a:r>
            <a:r>
              <a:rPr lang="et-EE" sz="2800" dirty="0">
                <a:latin typeface="+mn-lt"/>
              </a:rPr>
              <a:t> </a:t>
            </a:r>
            <a:r>
              <a:rPr lang="et-EE" sz="2800" dirty="0">
                <a:solidFill>
                  <a:schemeClr val="tx1"/>
                </a:solidFill>
                <a:latin typeface="+mn-lt"/>
              </a:rPr>
              <a:t>liikmesriik,</a:t>
            </a:r>
            <a:r>
              <a:rPr lang="et-EE" sz="2800" dirty="0">
                <a:latin typeface="+mn-lt"/>
              </a:rPr>
              <a:t> </a:t>
            </a:r>
            <a:r>
              <a:rPr lang="et-EE" sz="2800" dirty="0">
                <a:solidFill>
                  <a:schemeClr val="tx1"/>
                </a:solidFill>
                <a:latin typeface="+mn-lt"/>
              </a:rPr>
              <a:t>kes</a:t>
            </a:r>
            <a:r>
              <a:rPr lang="et-EE" sz="2800" dirty="0">
                <a:latin typeface="+mn-lt"/>
              </a:rPr>
              <a:t> </a:t>
            </a:r>
            <a:r>
              <a:rPr lang="et-EE" sz="2800" dirty="0">
                <a:solidFill>
                  <a:schemeClr val="tx1"/>
                </a:solidFill>
                <a:latin typeface="+mn-lt"/>
              </a:rPr>
              <a:t>ta</a:t>
            </a:r>
            <a:r>
              <a:rPr lang="et-EE" sz="2800" dirty="0">
                <a:latin typeface="+mn-lt"/>
              </a:rPr>
              <a:t> </a:t>
            </a:r>
            <a:r>
              <a:rPr lang="et-EE" sz="2800" dirty="0">
                <a:solidFill>
                  <a:schemeClr val="tx1"/>
                </a:solidFill>
                <a:latin typeface="+mn-lt"/>
              </a:rPr>
              <a:t>esitas</a:t>
            </a:r>
          </a:p>
          <a:p>
            <a:pPr marL="457200" indent="-457200" algn="just">
              <a:buFont typeface="+mj-lt"/>
              <a:buAutoNum type="alphaLcParenR"/>
            </a:pPr>
            <a:endParaRPr lang="et-EE" sz="3200" dirty="0"/>
          </a:p>
          <a:p>
            <a:pPr algn="just"/>
            <a:endParaRPr lang="et-EE" sz="3200" dirty="0"/>
          </a:p>
        </p:txBody>
      </p:sp>
      <p:sp>
        <p:nvSpPr>
          <p:cNvPr id="4" name="Textfeld 3">
            <a:extLst>
              <a:ext uri="{FF2B5EF4-FFF2-40B4-BE49-F238E27FC236}">
                <a16:creationId xmlns:a16="http://schemas.microsoft.com/office/drawing/2014/main" id="{D9E36BEC-780C-4B44-B585-DB84F7A38F49}"/>
              </a:ext>
            </a:extLst>
          </p:cNvPr>
          <p:cNvSpPr txBox="1"/>
          <p:nvPr/>
        </p:nvSpPr>
        <p:spPr>
          <a:xfrm>
            <a:off x="9779328" y="2402102"/>
            <a:ext cx="1337310"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5" name="Textfeld 4">
            <a:extLst>
              <a:ext uri="{FF2B5EF4-FFF2-40B4-BE49-F238E27FC236}">
                <a16:creationId xmlns:a16="http://schemas.microsoft.com/office/drawing/2014/main" id="{BD54338D-B141-4AEA-B30E-53B6DB158CAE}"/>
              </a:ext>
            </a:extLst>
          </p:cNvPr>
          <p:cNvSpPr txBox="1"/>
          <p:nvPr/>
        </p:nvSpPr>
        <p:spPr>
          <a:xfrm>
            <a:off x="9869646" y="3429000"/>
            <a:ext cx="1337310" cy="584775"/>
          </a:xfrm>
          <a:prstGeom prst="rect">
            <a:avLst/>
          </a:prstGeom>
          <a:noFill/>
        </p:spPr>
        <p:txBody>
          <a:bodyPr wrap="square" rtlCol="0">
            <a:spAutoFit/>
          </a:bodyPr>
          <a:lstStyle/>
          <a:p>
            <a:r>
              <a:rPr lang="et-EE" sz="3200" dirty="0">
                <a:solidFill>
                  <a:schemeClr val="accent1">
                    <a:lumMod val="60000"/>
                    <a:lumOff val="40000"/>
                  </a:schemeClr>
                </a:solidFill>
              </a:rPr>
              <a:t>ÕIGE</a:t>
            </a:r>
          </a:p>
        </p:txBody>
      </p:sp>
      <p:sp>
        <p:nvSpPr>
          <p:cNvPr id="6" name="Textfeld 5">
            <a:extLst>
              <a:ext uri="{FF2B5EF4-FFF2-40B4-BE49-F238E27FC236}">
                <a16:creationId xmlns:a16="http://schemas.microsoft.com/office/drawing/2014/main" id="{3464E407-7EB7-4E19-91A3-6DBE55F0179B}"/>
              </a:ext>
            </a:extLst>
          </p:cNvPr>
          <p:cNvSpPr txBox="1"/>
          <p:nvPr/>
        </p:nvSpPr>
        <p:spPr>
          <a:xfrm>
            <a:off x="9900458" y="4455898"/>
            <a:ext cx="1337310" cy="584775"/>
          </a:xfrm>
          <a:prstGeom prst="rect">
            <a:avLst/>
          </a:prstGeom>
          <a:noFill/>
        </p:spPr>
        <p:txBody>
          <a:bodyPr wrap="square" rtlCol="0">
            <a:spAutoFit/>
          </a:bodyPr>
          <a:lstStyle/>
          <a:p>
            <a:r>
              <a:rPr lang="et-EE" sz="3200" dirty="0">
                <a:solidFill>
                  <a:schemeClr val="accent1">
                    <a:lumMod val="60000"/>
                    <a:lumOff val="40000"/>
                  </a:schemeClr>
                </a:solidFill>
              </a:rPr>
              <a:t>VALE</a:t>
            </a:r>
          </a:p>
        </p:txBody>
      </p:sp>
      <p:sp>
        <p:nvSpPr>
          <p:cNvPr id="7" name="Dia számának helye 6">
            <a:extLst>
              <a:ext uri="{FF2B5EF4-FFF2-40B4-BE49-F238E27FC236}">
                <a16:creationId xmlns:a16="http://schemas.microsoft.com/office/drawing/2014/main" id="{85FD0C5F-1AB0-4615-94D1-93F05B46540B}"/>
              </a:ext>
            </a:extLst>
          </p:cNvPr>
          <p:cNvSpPr>
            <a:spLocks noGrp="1"/>
          </p:cNvSpPr>
          <p:nvPr>
            <p:ph type="sldNum" sz="quarter" idx="12"/>
          </p:nvPr>
        </p:nvSpPr>
        <p:spPr/>
        <p:txBody>
          <a:bodyPr/>
          <a:lstStyle/>
          <a:p>
            <a:fld id="{6113E31D-E2AB-40D1-8B51-AFA5AFEF393A}" type="slidenum">
              <a:rPr lang="en-US" smtClean="0"/>
              <a:t>24</a:t>
            </a:fld>
            <a:endParaRPr lang="et-EE" dirty="0"/>
          </a:p>
        </p:txBody>
      </p:sp>
    </p:spTree>
    <p:extLst>
      <p:ext uri="{BB962C8B-B14F-4D97-AF65-F5344CB8AC3E}">
        <p14:creationId xmlns:p14="http://schemas.microsoft.com/office/powerpoint/2010/main" val="24759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t-EE"/>
              <a:t>Euroopa delegaatprokuröride ametisse nimetamine ja ametist vabastamine Artikkel 17</a:t>
            </a:r>
            <a:endParaRPr lang="et-EE" dirty="0"/>
          </a:p>
        </p:txBody>
      </p:sp>
      <p:sp>
        <p:nvSpPr>
          <p:cNvPr id="3" name="Marcador de contenido 2"/>
          <p:cNvSpPr>
            <a:spLocks noGrp="1"/>
          </p:cNvSpPr>
          <p:nvPr>
            <p:ph idx="1"/>
          </p:nvPr>
        </p:nvSpPr>
        <p:spPr/>
        <p:txBody>
          <a:bodyPr>
            <a:noAutofit/>
          </a:bodyPr>
          <a:lstStyle/>
          <a:p>
            <a:pPr marL="0" indent="0">
              <a:buNone/>
            </a:pPr>
            <a:r>
              <a:rPr lang="et-EE" dirty="0">
                <a:solidFill>
                  <a:schemeClr val="tx1"/>
                </a:solidFill>
                <a:latin typeface="+mn-lt"/>
              </a:rPr>
              <a:t>1. Kolleegium nimetab Euroopa peaprokuröri ettepanekul ametisse liikmesriikide poolt esitatud Euroopa delegaatprokurörid. Kolleegium võib keelduda esitatud isiku ametisse nimetamisest, kui isik ei täida lõikes 2 osutatud kriteeriume. Euroopa delegaatprokurörid nimetatakse ametisse viie aasta pikkuseks ametiajaks, mida on võimalik pikendada.</a:t>
            </a:r>
          </a:p>
          <a:p>
            <a:pPr marL="0" indent="0">
              <a:buNone/>
            </a:pPr>
            <a:r>
              <a:rPr lang="et-EE" dirty="0">
                <a:solidFill>
                  <a:schemeClr val="tx1"/>
                </a:solidFill>
                <a:latin typeface="+mn-lt"/>
              </a:rPr>
              <a:t>2. Euroopa delegaatprokurörid peavad alates nende Euroopa delegaatprokurörina ametisse nimetamisest kuni ametist vabastamiseni olema neid nimetanud vastavate liikmesriikide prokuratuuride või kohtute tegevliikmed. Nende sõltumatus peab olema väljaspool kahtlust ning neil peab olema nõutav kvalifikatsioon ja asjakohane praktiline kogemus oma siseriiklikus õigussüsteemis.</a:t>
            </a:r>
          </a:p>
          <a:p>
            <a:pPr marL="0" indent="0">
              <a:buNone/>
            </a:pPr>
            <a:endParaRPr lang="et-EE" dirty="0"/>
          </a:p>
        </p:txBody>
      </p:sp>
      <p:sp>
        <p:nvSpPr>
          <p:cNvPr id="4" name="Dia számának helye 3">
            <a:extLst>
              <a:ext uri="{FF2B5EF4-FFF2-40B4-BE49-F238E27FC236}">
                <a16:creationId xmlns:a16="http://schemas.microsoft.com/office/drawing/2014/main" id="{6DEA5174-C961-4534-8467-2D30E7608776}"/>
              </a:ext>
            </a:extLst>
          </p:cNvPr>
          <p:cNvSpPr>
            <a:spLocks noGrp="1"/>
          </p:cNvSpPr>
          <p:nvPr>
            <p:ph type="sldNum" sz="quarter" idx="12"/>
          </p:nvPr>
        </p:nvSpPr>
        <p:spPr/>
        <p:txBody>
          <a:bodyPr/>
          <a:lstStyle/>
          <a:p>
            <a:fld id="{6113E31D-E2AB-40D1-8B51-AFA5AFEF393A}" type="slidenum">
              <a:rPr lang="en-US" smtClean="0"/>
              <a:t>25</a:t>
            </a:fld>
            <a:endParaRPr lang="et-EE" dirty="0"/>
          </a:p>
        </p:txBody>
      </p:sp>
    </p:spTree>
    <p:extLst>
      <p:ext uri="{BB962C8B-B14F-4D97-AF65-F5344CB8AC3E}">
        <p14:creationId xmlns:p14="http://schemas.microsoft.com/office/powerpoint/2010/main" val="398965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t-EE"/>
              <a:t>Euroopa delegaatprokuröride ametisse nimetamine ja ametist vabastamine Artikkel 17</a:t>
            </a:r>
            <a:endParaRPr lang="et-EE" dirty="0"/>
          </a:p>
        </p:txBody>
      </p:sp>
      <p:sp>
        <p:nvSpPr>
          <p:cNvPr id="3" name="Marcador de contenido 2"/>
          <p:cNvSpPr>
            <a:spLocks noGrp="1"/>
          </p:cNvSpPr>
          <p:nvPr>
            <p:ph idx="1"/>
          </p:nvPr>
        </p:nvSpPr>
        <p:spPr/>
        <p:txBody>
          <a:bodyPr>
            <a:normAutofit lnSpcReduction="10000"/>
          </a:bodyPr>
          <a:lstStyle/>
          <a:p>
            <a:pPr marL="0" indent="0">
              <a:buNone/>
            </a:pPr>
            <a:r>
              <a:rPr lang="et-EE" sz="2000" dirty="0">
                <a:solidFill>
                  <a:schemeClr val="tx1"/>
                </a:solidFill>
                <a:latin typeface="+mn-lt"/>
              </a:rPr>
              <a:t>3. Juhul kui kolleegium leiab, et Euroopa delegaatprokurör ei vasta enam lõikes 2 sätestatud nõuetele või et ta ei saa enam oma kohustusi täita või et ta on süüdi raskes üleastumises, vabastab kolleegium Euroopa delegaatprokuröri ametist.</a:t>
            </a:r>
          </a:p>
          <a:p>
            <a:pPr marL="0" indent="0">
              <a:buNone/>
            </a:pPr>
            <a:r>
              <a:rPr lang="et-EE" sz="2000" dirty="0">
                <a:solidFill>
                  <a:schemeClr val="tx1"/>
                </a:solidFill>
                <a:latin typeface="+mn-lt"/>
              </a:rPr>
              <a:t>4. Kui liikmesriik otsustab Euroopa delegaatprokurörina ametisse nimetatud siseriikliku prokuröri ametist vabastada või võtta tema suhtes distsiplinaarmeetmeid põhjustel, mis ei ole seotud tema käesoleva määruse kohaste ülesannetega, teatab ta sellest eelnevalt Euroopa peaprokurörile. Liikmesriik ei või vabastada Euroopa delegaatprokuröri ametist ega võtta tema suhtes distsiplinaarmeetmeid tema käesolevast määrusest tulenevate ülesannetega seotud põhjustel ilma Euroopa peaprokuröri nõusolekuta. Kui Euroopa peaprokurör ei ole nõus, võib asjaomane liikmesriik taotleda, et kolleegium vaataks küsimuse uuesti läbi.</a:t>
            </a:r>
          </a:p>
          <a:p>
            <a:pPr marL="0" indent="0">
              <a:buNone/>
            </a:pPr>
            <a:r>
              <a:rPr lang="et-EE" sz="2000" dirty="0">
                <a:solidFill>
                  <a:schemeClr val="tx1"/>
                </a:solidFill>
                <a:latin typeface="+mn-lt"/>
              </a:rPr>
              <a:t>5. Kui Euroopa delegaatprokurör astub ametist tagasi, kui tema tegevus ei ole enam EPPO ülesannete täitmiseks vajalik või kui ta vabastatakse ametist või kui ta lahkub ametist mis tahes muul põhjusel, teavitab asjaomane liikmesriik sellest viivitamata Euroopa peaprokuröri ja esitab vajaduse korral teise prokuröri, kes nimetatakse lõike 1 kohaselt ametisse uue Euroopa delegaatprokurörina.</a:t>
            </a:r>
          </a:p>
        </p:txBody>
      </p:sp>
      <p:sp>
        <p:nvSpPr>
          <p:cNvPr id="4" name="Dia számának helye 3">
            <a:extLst>
              <a:ext uri="{FF2B5EF4-FFF2-40B4-BE49-F238E27FC236}">
                <a16:creationId xmlns:a16="http://schemas.microsoft.com/office/drawing/2014/main" id="{C7FE3BA4-FBBE-4F0C-8CFD-7B631CD6710F}"/>
              </a:ext>
            </a:extLst>
          </p:cNvPr>
          <p:cNvSpPr>
            <a:spLocks noGrp="1"/>
          </p:cNvSpPr>
          <p:nvPr>
            <p:ph type="sldNum" sz="quarter" idx="12"/>
          </p:nvPr>
        </p:nvSpPr>
        <p:spPr/>
        <p:txBody>
          <a:bodyPr/>
          <a:lstStyle/>
          <a:p>
            <a:fld id="{6113E31D-E2AB-40D1-8B51-AFA5AFEF393A}" type="slidenum">
              <a:rPr lang="en-US" smtClean="0"/>
              <a:t>26</a:t>
            </a:fld>
            <a:endParaRPr lang="et-EE" dirty="0"/>
          </a:p>
        </p:txBody>
      </p:sp>
    </p:spTree>
    <p:extLst>
      <p:ext uri="{BB962C8B-B14F-4D97-AF65-F5344CB8AC3E}">
        <p14:creationId xmlns:p14="http://schemas.microsoft.com/office/powerpoint/2010/main" val="71042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80290" y="260920"/>
            <a:ext cx="9925627" cy="1450757"/>
          </a:xfrm>
        </p:spPr>
        <p:txBody>
          <a:bodyPr/>
          <a:lstStyle/>
          <a:p>
            <a:r>
              <a:rPr lang="et-EE" b="1" dirty="0"/>
              <a:t>Kuidas see täpsemalt toimib?</a:t>
            </a:r>
            <a:br/>
            <a:r>
              <a:rPr lang="et-EE" b="1" dirty="0"/>
              <a:t>Kodukord</a:t>
            </a:r>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et-EE" dirty="0">
                <a:solidFill>
                  <a:schemeClr val="tx1"/>
                </a:solidFill>
                <a:latin typeface="+mn-lt"/>
              </a:rPr>
              <a:t> Välja antud kolleegiumi poolt Euroopa peaprokuröri ettepanekul (2/3 häälteenamusega)</a:t>
            </a:r>
          </a:p>
          <a:p>
            <a:pPr>
              <a:buFont typeface="Wingdings" panose="05000000000000000000" pitchFamily="2" charset="2"/>
              <a:buChar char="Ø"/>
            </a:pPr>
            <a:r>
              <a:rPr lang="et-EE" u="sng" dirty="0">
                <a:hlinkClick r:id="rId2"/>
              </a:rPr>
              <a:t> https://ec.europa.eu/info/law/cross-border-cases/judicial-cooperation/networks-and-bodies-supporting-judicial-cooperation/european-public-prosecutors-office_en#decisions-of-the-college-of-the-eppo</a:t>
            </a:r>
            <a:endParaRPr lang="et-EE" u="sng" dirty="0"/>
          </a:p>
          <a:p>
            <a:pPr marL="0" indent="0">
              <a:buNone/>
            </a:pPr>
            <a:r>
              <a:rPr lang="et-EE" dirty="0">
                <a:solidFill>
                  <a:schemeClr val="tx1"/>
                </a:solidFill>
                <a:latin typeface="+mn-lt"/>
              </a:rPr>
              <a:t> EPPO kolleegiumi otsus 03/2020</a:t>
            </a:r>
            <a:r>
              <a:rPr lang="et-EE" dirty="0"/>
              <a:t> </a:t>
            </a:r>
            <a:r>
              <a:rPr lang="et-EE" dirty="0">
                <a:solidFill>
                  <a:schemeClr val="tx1"/>
                </a:solidFill>
                <a:latin typeface="+mn-lt"/>
              </a:rPr>
              <a:t>kodukorra</a:t>
            </a:r>
            <a:r>
              <a:rPr lang="et-EE" dirty="0"/>
              <a:t> </a:t>
            </a:r>
            <a:r>
              <a:rPr lang="et-EE" dirty="0">
                <a:solidFill>
                  <a:schemeClr val="tx1"/>
                </a:solidFill>
                <a:latin typeface="+mn-lt"/>
              </a:rPr>
              <a:t>kohta</a:t>
            </a:r>
          </a:p>
          <a:p>
            <a:pPr>
              <a:buFont typeface="Wingdings" panose="05000000000000000000" pitchFamily="2" charset="2"/>
              <a:buChar char="Ø"/>
            </a:pPr>
            <a:r>
              <a:rPr lang="et-EE" dirty="0">
                <a:solidFill>
                  <a:schemeClr val="tx1"/>
                </a:solidFill>
                <a:latin typeface="+mn-lt"/>
              </a:rPr>
              <a:t>Muud </a:t>
            </a:r>
          </a:p>
          <a:p>
            <a:pPr lvl="1">
              <a:buFont typeface="Wingdings" panose="05000000000000000000" pitchFamily="2" charset="2"/>
              <a:buChar char="ü"/>
            </a:pPr>
            <a:r>
              <a:rPr lang="et-EE" dirty="0">
                <a:solidFill>
                  <a:schemeClr val="tx1"/>
                </a:solidFill>
                <a:latin typeface="+mn-lt"/>
              </a:rPr>
              <a:t>EPPO kolleegiumi otsus 2/2020 keelte kasutamise sisekorra kohta</a:t>
            </a:r>
          </a:p>
          <a:p>
            <a:pPr lvl="1">
              <a:buFont typeface="Wingdings" panose="05000000000000000000" pitchFamily="2" charset="2"/>
              <a:buChar char="ü"/>
            </a:pPr>
            <a:r>
              <a:rPr lang="et-EE" dirty="0">
                <a:solidFill>
                  <a:schemeClr val="tx1"/>
                </a:solidFill>
                <a:latin typeface="+mn-lt"/>
              </a:rPr>
              <a:t>Otsused 5,6,8,9/2020 andmekaitseametniku, teatud andmesubjekti õiguste piirangute, EPPO dokumentide avaliku juurdepääsu ja EPPO isikuandmete töötlemise kohta</a:t>
            </a:r>
          </a:p>
          <a:p>
            <a:pPr lvl="1">
              <a:buFont typeface="Wingdings" panose="05000000000000000000" pitchFamily="2" charset="2"/>
              <a:buChar char="ü"/>
            </a:pPr>
            <a:r>
              <a:rPr lang="et-EE" dirty="0">
                <a:solidFill>
                  <a:schemeClr val="tx1"/>
                </a:solidFill>
                <a:latin typeface="+mn-lt"/>
              </a:rPr>
              <a:t>EPPO kolleegiumi otsus 13/2020 Euroopa delegaatprokuröride ametisse nimetamise korra kohta</a:t>
            </a:r>
          </a:p>
          <a:p>
            <a:pPr lvl="1">
              <a:buFont typeface="Wingdings" panose="05000000000000000000" pitchFamily="2" charset="2"/>
              <a:buChar char="ü"/>
            </a:pPr>
            <a:r>
              <a:rPr lang="et-EE" dirty="0">
                <a:solidFill>
                  <a:schemeClr val="tx1"/>
                </a:solidFill>
              </a:rPr>
              <a:t>Jne (nt alalised kojad)</a:t>
            </a:r>
          </a:p>
          <a:p>
            <a:pPr lvl="1">
              <a:buFont typeface="Wingdings" panose="05000000000000000000" pitchFamily="2" charset="2"/>
              <a:buChar char="ü"/>
            </a:pPr>
            <a:endParaRPr lang="et-EE" dirty="0">
              <a:solidFill>
                <a:schemeClr val="tx1"/>
              </a:solidFill>
              <a:latin typeface="+mn-lt"/>
            </a:endParaRPr>
          </a:p>
        </p:txBody>
      </p:sp>
      <p:sp>
        <p:nvSpPr>
          <p:cNvPr id="4" name="Dia számának helye 3">
            <a:extLst>
              <a:ext uri="{FF2B5EF4-FFF2-40B4-BE49-F238E27FC236}">
                <a16:creationId xmlns:a16="http://schemas.microsoft.com/office/drawing/2014/main" id="{86C94688-2671-4C0C-B81F-DE61DEDD2C93}"/>
              </a:ext>
            </a:extLst>
          </p:cNvPr>
          <p:cNvSpPr>
            <a:spLocks noGrp="1"/>
          </p:cNvSpPr>
          <p:nvPr>
            <p:ph type="sldNum" sz="quarter" idx="12"/>
          </p:nvPr>
        </p:nvSpPr>
        <p:spPr/>
        <p:txBody>
          <a:bodyPr/>
          <a:lstStyle/>
          <a:p>
            <a:fld id="{6113E31D-E2AB-40D1-8B51-AFA5AFEF393A}" type="slidenum">
              <a:rPr lang="en-US" smtClean="0"/>
              <a:t>27</a:t>
            </a:fld>
            <a:endParaRPr lang="et-EE" dirty="0"/>
          </a:p>
        </p:txBody>
      </p:sp>
    </p:spTree>
    <p:extLst>
      <p:ext uri="{BB962C8B-B14F-4D97-AF65-F5344CB8AC3E}">
        <p14:creationId xmlns:p14="http://schemas.microsoft.com/office/powerpoint/2010/main" val="1827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91865" y="454243"/>
            <a:ext cx="9925627" cy="1450757"/>
          </a:xfrm>
        </p:spPr>
        <p:txBody>
          <a:bodyPr>
            <a:normAutofit fontScale="90000"/>
          </a:bodyPr>
          <a:lstStyle/>
          <a:p>
            <a:r>
              <a:rPr lang="et-EE" b="1" dirty="0"/>
              <a:t>Kuidas sobituvad riikide kohtunikud ja prokurörid sellesse struktuuri?</a:t>
            </a:r>
            <a:br/>
            <a:endParaRPr lang="et-EE" b="1" dirty="0"/>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a:xfrm>
            <a:off x="687847" y="1905000"/>
            <a:ext cx="10092447" cy="4267200"/>
          </a:xfrm>
        </p:spPr>
        <p:txBody>
          <a:bodyPr>
            <a:normAutofit/>
          </a:bodyPr>
          <a:lstStyle/>
          <a:p>
            <a:pPr>
              <a:buFont typeface="Wingdings" panose="05000000000000000000" pitchFamily="2" charset="2"/>
              <a:buChar char="Ø"/>
            </a:pPr>
            <a:r>
              <a:rPr lang="et-EE" dirty="0"/>
              <a:t> </a:t>
            </a:r>
            <a:r>
              <a:rPr lang="et-EE" sz="3600" dirty="0">
                <a:solidFill>
                  <a:schemeClr val="tx1"/>
                </a:solidFill>
                <a:latin typeface="+mn-lt"/>
              </a:rPr>
              <a:t>Milline suhtlus võib toimuda EPPO ja riikide kohtute/prokuratuuride vahel vastavalt teie siseriiklikule õigusele?</a:t>
            </a:r>
          </a:p>
          <a:p>
            <a:pPr>
              <a:buFont typeface="Wingdings" panose="05000000000000000000" pitchFamily="2" charset="2"/>
              <a:buChar char="Ø"/>
            </a:pPr>
            <a:r>
              <a:rPr lang="et-EE" sz="3600" dirty="0">
                <a:solidFill>
                  <a:schemeClr val="tx1"/>
                </a:solidFill>
                <a:latin typeface="+mn-lt"/>
              </a:rPr>
              <a:t>Kuidas neid koostoimeid reguleeritakse?</a:t>
            </a:r>
          </a:p>
          <a:p>
            <a:pPr>
              <a:buFont typeface="Wingdings" panose="05000000000000000000" pitchFamily="2" charset="2"/>
              <a:buChar char="Ø"/>
            </a:pPr>
            <a:r>
              <a:rPr lang="et-EE" sz="3600" dirty="0">
                <a:solidFill>
                  <a:schemeClr val="tx1"/>
                </a:solidFill>
                <a:latin typeface="+mn-lt"/>
              </a:rPr>
              <a:t>Kuidas ja millistes kriminaalmenetluste etappides need toimuvad?</a:t>
            </a:r>
          </a:p>
          <a:p>
            <a:pPr lvl="1">
              <a:buFont typeface="Wingdings" panose="05000000000000000000" pitchFamily="2" charset="2"/>
              <a:buChar char="ü"/>
            </a:pPr>
            <a:endParaRPr lang="et-EE" dirty="0">
              <a:solidFill>
                <a:schemeClr val="tx1"/>
              </a:solidFill>
              <a:latin typeface="+mn-lt"/>
            </a:endParaRPr>
          </a:p>
        </p:txBody>
      </p:sp>
      <p:sp>
        <p:nvSpPr>
          <p:cNvPr id="4" name="Dia számának helye 3">
            <a:extLst>
              <a:ext uri="{FF2B5EF4-FFF2-40B4-BE49-F238E27FC236}">
                <a16:creationId xmlns:a16="http://schemas.microsoft.com/office/drawing/2014/main" id="{E8E0F9A0-7DC5-4895-A4B5-47E418482259}"/>
              </a:ext>
            </a:extLst>
          </p:cNvPr>
          <p:cNvSpPr>
            <a:spLocks noGrp="1"/>
          </p:cNvSpPr>
          <p:nvPr>
            <p:ph type="sldNum" sz="quarter" idx="12"/>
          </p:nvPr>
        </p:nvSpPr>
        <p:spPr/>
        <p:txBody>
          <a:bodyPr/>
          <a:lstStyle/>
          <a:p>
            <a:fld id="{6113E31D-E2AB-40D1-8B51-AFA5AFEF393A}" type="slidenum">
              <a:rPr lang="en-US" smtClean="0"/>
              <a:t>28</a:t>
            </a:fld>
            <a:endParaRPr lang="et-EE" dirty="0"/>
          </a:p>
        </p:txBody>
      </p:sp>
    </p:spTree>
    <p:extLst>
      <p:ext uri="{BB962C8B-B14F-4D97-AF65-F5344CB8AC3E}">
        <p14:creationId xmlns:p14="http://schemas.microsoft.com/office/powerpoint/2010/main" val="359453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VIIMANE KÜSITLUS — PANGE OMA TEADMISED PROOVILE</a:t>
            </a:r>
            <a:br/>
            <a:endParaRPr lang="et-EE" sz="4000" b="1" dirty="0"/>
          </a:p>
        </p:txBody>
      </p:sp>
      <p:sp>
        <p:nvSpPr>
          <p:cNvPr id="3" name="Subtítulo 2"/>
          <p:cNvSpPr>
            <a:spLocks noGrp="1"/>
          </p:cNvSpPr>
          <p:nvPr>
            <p:ph idx="1"/>
          </p:nvPr>
        </p:nvSpPr>
        <p:spPr/>
        <p:txBody>
          <a:bodyPr>
            <a:noAutofit/>
          </a:bodyPr>
          <a:lstStyle/>
          <a:p>
            <a:pPr algn="just"/>
            <a:r>
              <a:rPr lang="et-EE" sz="3200" b="1" dirty="0">
                <a:solidFill>
                  <a:schemeClr val="tx1"/>
                </a:solidFill>
                <a:latin typeface="+mn-lt"/>
              </a:rPr>
              <a:t> EPPO operatiivstruktuur</a:t>
            </a:r>
            <a:r>
              <a:rPr lang="et-EE" dirty="0"/>
              <a:t> </a:t>
            </a:r>
            <a:r>
              <a:rPr lang="et-EE" sz="3200" b="1" dirty="0">
                <a:solidFill>
                  <a:schemeClr val="tx1"/>
                </a:solidFill>
                <a:latin typeface="+mn-lt"/>
              </a:rPr>
              <a:t>hõlmab</a:t>
            </a:r>
            <a:r>
              <a:rPr lang="et-EE" dirty="0"/>
              <a:t> </a:t>
            </a:r>
            <a:r>
              <a:rPr lang="et-EE" sz="3200" b="1" dirty="0">
                <a:solidFill>
                  <a:schemeClr val="tx1"/>
                </a:solidFill>
                <a:latin typeface="+mn-lt"/>
              </a:rPr>
              <a:t>järgmist.</a:t>
            </a:r>
          </a:p>
          <a:p>
            <a:pPr marL="514350" indent="-514350">
              <a:buAutoNum type="alphaUcParenR"/>
            </a:pPr>
            <a:r>
              <a:rPr lang="et-EE" sz="3200" dirty="0">
                <a:solidFill>
                  <a:schemeClr val="tx1"/>
                </a:solidFill>
                <a:latin typeface="+mn-lt"/>
              </a:rPr>
              <a:t>Alalised</a:t>
            </a:r>
            <a:r>
              <a:rPr lang="et-EE" dirty="0"/>
              <a:t> </a:t>
            </a:r>
            <a:r>
              <a:rPr lang="et-EE" sz="3200" dirty="0">
                <a:solidFill>
                  <a:schemeClr val="tx1"/>
                </a:solidFill>
                <a:latin typeface="+mn-lt"/>
              </a:rPr>
              <a:t>kojad</a:t>
            </a:r>
            <a:r>
              <a:rPr lang="et-EE" dirty="0"/>
              <a:t> </a:t>
            </a:r>
            <a:r>
              <a:rPr lang="et-EE" sz="3200" dirty="0">
                <a:solidFill>
                  <a:schemeClr val="tx1"/>
                </a:solidFill>
                <a:latin typeface="+mn-lt"/>
              </a:rPr>
              <a:t>ja</a:t>
            </a:r>
            <a:r>
              <a:rPr lang="et-EE" dirty="0"/>
              <a:t> </a:t>
            </a:r>
            <a:r>
              <a:rPr lang="et-EE" sz="3200" dirty="0">
                <a:solidFill>
                  <a:schemeClr val="tx1"/>
                </a:solidFill>
                <a:latin typeface="+mn-lt"/>
              </a:rPr>
              <a:t>Euroopa delegaatprokurörid</a:t>
            </a:r>
          </a:p>
          <a:p>
            <a:pPr marL="514350" indent="-514350">
              <a:buAutoNum type="alphaUcParenR"/>
            </a:pPr>
            <a:r>
              <a:rPr lang="et-EE" sz="3200" dirty="0">
                <a:solidFill>
                  <a:schemeClr val="tx1"/>
                </a:solidFill>
                <a:latin typeface="+mn-lt"/>
              </a:rPr>
              <a:t>Alalised kojad, Euroopa delegaatprokurörid ja erandjuhtudel Euroopa prokurörid</a:t>
            </a:r>
          </a:p>
          <a:p>
            <a:pPr marL="514350" indent="-514350">
              <a:buAutoNum type="alphaUcParenR"/>
            </a:pPr>
            <a:r>
              <a:rPr lang="et-EE" sz="3200" dirty="0">
                <a:solidFill>
                  <a:schemeClr val="tx1"/>
                </a:solidFill>
                <a:latin typeface="+mn-lt"/>
              </a:rPr>
              <a:t>Euroopa</a:t>
            </a:r>
            <a:r>
              <a:rPr lang="et-EE" dirty="0"/>
              <a:t> </a:t>
            </a:r>
            <a:r>
              <a:rPr lang="et-EE" sz="3200" dirty="0">
                <a:solidFill>
                  <a:schemeClr val="tx1"/>
                </a:solidFill>
                <a:latin typeface="+mn-lt"/>
              </a:rPr>
              <a:t>peaprokurör, kolleegium, alalised kojad, Euroopa delegaatprokurörid ja erandjuhtudel Euroopa prokurörid</a:t>
            </a:r>
          </a:p>
          <a:p>
            <a:pPr marL="457200" indent="-457200" algn="just">
              <a:buFont typeface="+mj-lt"/>
              <a:buAutoNum type="alphaLcParenR"/>
            </a:pPr>
            <a:endParaRPr lang="et-EE" sz="3200" dirty="0"/>
          </a:p>
          <a:p>
            <a:pPr algn="just"/>
            <a:endParaRPr lang="et-EE" sz="3200" dirty="0"/>
          </a:p>
        </p:txBody>
      </p:sp>
      <p:sp>
        <p:nvSpPr>
          <p:cNvPr id="4" name="Textfeld 3">
            <a:extLst>
              <a:ext uri="{FF2B5EF4-FFF2-40B4-BE49-F238E27FC236}">
                <a16:creationId xmlns:a16="http://schemas.microsoft.com/office/drawing/2014/main" id="{9879E5DF-13C8-467B-8567-64C26845CEF4}"/>
              </a:ext>
            </a:extLst>
          </p:cNvPr>
          <p:cNvSpPr txBox="1"/>
          <p:nvPr/>
        </p:nvSpPr>
        <p:spPr>
          <a:xfrm>
            <a:off x="7615989" y="3487101"/>
            <a:ext cx="3441436" cy="584775"/>
          </a:xfrm>
          <a:prstGeom prst="rect">
            <a:avLst/>
          </a:prstGeom>
          <a:noFill/>
        </p:spPr>
        <p:txBody>
          <a:bodyPr wrap="square" rtlCol="0">
            <a:spAutoFit/>
          </a:bodyPr>
          <a:lstStyle/>
          <a:p>
            <a:r>
              <a:rPr lang="et-EE" sz="3200" dirty="0">
                <a:solidFill>
                  <a:schemeClr val="accent1">
                    <a:lumMod val="60000"/>
                    <a:lumOff val="40000"/>
                  </a:schemeClr>
                </a:solidFill>
              </a:rPr>
              <a:t>Õige vastus: B)</a:t>
            </a:r>
          </a:p>
        </p:txBody>
      </p:sp>
      <p:sp>
        <p:nvSpPr>
          <p:cNvPr id="5" name="Dia számának helye 4">
            <a:extLst>
              <a:ext uri="{FF2B5EF4-FFF2-40B4-BE49-F238E27FC236}">
                <a16:creationId xmlns:a16="http://schemas.microsoft.com/office/drawing/2014/main" id="{68D3B4EB-541F-4717-BA08-544DCF80564E}"/>
              </a:ext>
            </a:extLst>
          </p:cNvPr>
          <p:cNvSpPr>
            <a:spLocks noGrp="1"/>
          </p:cNvSpPr>
          <p:nvPr>
            <p:ph type="sldNum" sz="quarter" idx="12"/>
          </p:nvPr>
        </p:nvSpPr>
        <p:spPr/>
        <p:txBody>
          <a:bodyPr/>
          <a:lstStyle/>
          <a:p>
            <a:fld id="{6113E31D-E2AB-40D1-8B51-AFA5AFEF393A}" type="slidenum">
              <a:rPr lang="en-US" smtClean="0"/>
              <a:t>29</a:t>
            </a:fld>
            <a:endParaRPr lang="et-EE" dirty="0"/>
          </a:p>
        </p:txBody>
      </p:sp>
    </p:spTree>
    <p:extLst>
      <p:ext uri="{BB962C8B-B14F-4D97-AF65-F5344CB8AC3E}">
        <p14:creationId xmlns:p14="http://schemas.microsoft.com/office/powerpoint/2010/main" val="24099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124" y="2379530"/>
            <a:ext cx="10787036" cy="1450757"/>
          </a:xfrm>
        </p:spPr>
        <p:txBody>
          <a:bodyPr>
            <a:normAutofit fontScale="90000"/>
          </a:bodyPr>
          <a:lstStyle/>
          <a:p>
            <a:r>
              <a:rPr lang="et-EE" sz="5400" dirty="0"/>
              <a:t>I. MILLINE ON EUROOPA PROKURATUURI (EPPO) STRUKTUUR?</a:t>
            </a:r>
            <a:br>
              <a:rPr dirty="0"/>
            </a:br>
            <a:endParaRPr lang="et-EE" dirty="0"/>
          </a:p>
        </p:txBody>
      </p:sp>
      <p:sp>
        <p:nvSpPr>
          <p:cNvPr id="3" name="Dia számának helye 2">
            <a:extLst>
              <a:ext uri="{FF2B5EF4-FFF2-40B4-BE49-F238E27FC236}">
                <a16:creationId xmlns:a16="http://schemas.microsoft.com/office/drawing/2014/main" id="{8279F152-BFBF-4EDC-A311-A2C30004D9B3}"/>
              </a:ext>
            </a:extLst>
          </p:cNvPr>
          <p:cNvSpPr>
            <a:spLocks noGrp="1"/>
          </p:cNvSpPr>
          <p:nvPr>
            <p:ph type="sldNum" sz="quarter" idx="12"/>
          </p:nvPr>
        </p:nvSpPr>
        <p:spPr/>
        <p:txBody>
          <a:bodyPr/>
          <a:lstStyle/>
          <a:p>
            <a:fld id="{6113E31D-E2AB-40D1-8B51-AFA5AFEF393A}" type="slidenum">
              <a:rPr lang="en-US" smtClean="0"/>
              <a:t>3</a:t>
            </a:fld>
            <a:endParaRPr lang="et-EE" dirty="0"/>
          </a:p>
        </p:txBody>
      </p:sp>
    </p:spTree>
    <p:extLst>
      <p:ext uri="{BB962C8B-B14F-4D97-AF65-F5344CB8AC3E}">
        <p14:creationId xmlns:p14="http://schemas.microsoft.com/office/powerpoint/2010/main" val="3895528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t-EE" dirty="0">
                <a:solidFill>
                  <a:schemeClr val="tx1">
                    <a:lumMod val="50000"/>
                    <a:lumOff val="50000"/>
                  </a:schemeClr>
                </a:solidFill>
              </a:rPr>
              <a:t>Tänan tähelepanu </a:t>
            </a:r>
            <a:br>
              <a:rPr dirty="0"/>
            </a:br>
            <a:r>
              <a:rPr lang="et-EE" dirty="0">
                <a:solidFill>
                  <a:schemeClr val="tx1">
                    <a:lumMod val="50000"/>
                    <a:lumOff val="50000"/>
                  </a:schemeClr>
                </a:solidFill>
              </a:rPr>
              <a:t>eest!</a:t>
            </a:r>
          </a:p>
        </p:txBody>
      </p:sp>
      <p:sp>
        <p:nvSpPr>
          <p:cNvPr id="3" name="Textplatzhalter 2"/>
          <p:cNvSpPr>
            <a:spLocks noGrp="1"/>
          </p:cNvSpPr>
          <p:nvPr>
            <p:ph type="body" idx="1"/>
          </p:nvPr>
        </p:nvSpPr>
        <p:spPr/>
        <p:txBody>
          <a:bodyPr>
            <a:normAutofit lnSpcReduction="10000"/>
          </a:bodyPr>
          <a:lstStyle/>
          <a:p>
            <a:endParaRPr lang="et-EE" dirty="0"/>
          </a:p>
          <a:p>
            <a:r>
              <a:rPr lang="et-E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
              <a:rPr lang="et-EE" sz="4000" b="1" dirty="0"/>
              <a:t>KÜSITLUS — PANGE OMA TEADMISED PROOVILE</a:t>
            </a:r>
            <a:br/>
            <a:endParaRPr lang="et-EE" sz="4000" b="1" dirty="0"/>
          </a:p>
        </p:txBody>
      </p:sp>
      <p:sp>
        <p:nvSpPr>
          <p:cNvPr id="3" name="Subtítulo 2"/>
          <p:cNvSpPr>
            <a:spLocks noGrp="1"/>
          </p:cNvSpPr>
          <p:nvPr>
            <p:ph idx="1"/>
          </p:nvPr>
        </p:nvSpPr>
        <p:spPr/>
        <p:txBody>
          <a:bodyPr>
            <a:noAutofit/>
          </a:bodyPr>
          <a:lstStyle/>
          <a:p>
            <a:pPr algn="just"/>
            <a:r>
              <a:rPr lang="et-EE" sz="3200" b="1" dirty="0">
                <a:solidFill>
                  <a:schemeClr val="tx1"/>
                </a:solidFill>
                <a:latin typeface="+mn-lt"/>
              </a:rPr>
              <a:t>MILLINE ON EPPO STRUKTUUR?</a:t>
            </a:r>
          </a:p>
          <a:p>
            <a:pPr marL="457200" indent="-457200" algn="just">
              <a:buFont typeface="+mj-lt"/>
              <a:buAutoNum type="alphaLcParenR"/>
            </a:pPr>
            <a:r>
              <a:rPr lang="et-EE" sz="3200" dirty="0">
                <a:solidFill>
                  <a:schemeClr val="tx1"/>
                </a:solidFill>
                <a:latin typeface="+mn-lt"/>
              </a:rPr>
              <a:t>Liidu asutus</a:t>
            </a:r>
            <a:r>
              <a:rPr lang="et-EE" sz="3200" dirty="0">
                <a:solidFill>
                  <a:schemeClr val="accent1">
                    <a:lumMod val="60000"/>
                    <a:lumOff val="40000"/>
                  </a:schemeClr>
                </a:solidFill>
                <a:latin typeface="+mn-lt"/>
              </a:rPr>
              <a:t>, </a:t>
            </a:r>
            <a:r>
              <a:rPr lang="et-EE" sz="3200" dirty="0">
                <a:solidFill>
                  <a:schemeClr val="tx1"/>
                </a:solidFill>
                <a:latin typeface="+mn-lt"/>
              </a:rPr>
              <a:t>mis asub Luksemburgis (sarnane Haagis asuva Eurojustiga)</a:t>
            </a:r>
          </a:p>
          <a:p>
            <a:pPr marL="457200" indent="-457200" algn="just">
              <a:buFont typeface="+mj-lt"/>
              <a:buAutoNum type="alphaLcParenR"/>
            </a:pPr>
            <a:r>
              <a:rPr lang="et-EE" sz="3200" dirty="0">
                <a:solidFill>
                  <a:schemeClr val="tx1"/>
                </a:solidFill>
                <a:latin typeface="+mn-lt"/>
              </a:rPr>
              <a:t>See koosneb erinevatest asutustest, üks asub Luksemburgis ja ülejäänud igas osalevas liikmesriigis</a:t>
            </a:r>
          </a:p>
          <a:p>
            <a:pPr marL="457200" indent="-457200" algn="just">
              <a:buFont typeface="+mj-lt"/>
              <a:buAutoNum type="alphaLcParenR"/>
            </a:pPr>
            <a:r>
              <a:rPr lang="et-EE" sz="3200" dirty="0">
                <a:solidFill>
                  <a:schemeClr val="tx1"/>
                </a:solidFill>
                <a:latin typeface="+mn-lt"/>
              </a:rPr>
              <a:t>See on üks asutus, mille töö on korraldatud kahel tasandil: Euroopa ja riiklikul tasandil</a:t>
            </a:r>
          </a:p>
        </p:txBody>
      </p:sp>
      <p:sp>
        <p:nvSpPr>
          <p:cNvPr id="4" name="Dia számának helye 3">
            <a:extLst>
              <a:ext uri="{FF2B5EF4-FFF2-40B4-BE49-F238E27FC236}">
                <a16:creationId xmlns:a16="http://schemas.microsoft.com/office/drawing/2014/main" id="{16764907-7DDB-4981-BDA3-89B93D7B41AF}"/>
              </a:ext>
            </a:extLst>
          </p:cNvPr>
          <p:cNvSpPr>
            <a:spLocks noGrp="1"/>
          </p:cNvSpPr>
          <p:nvPr>
            <p:ph type="sldNum" sz="quarter" idx="12"/>
          </p:nvPr>
        </p:nvSpPr>
        <p:spPr/>
        <p:txBody>
          <a:bodyPr/>
          <a:lstStyle/>
          <a:p>
            <a:fld id="{6113E31D-E2AB-40D1-8B51-AFA5AFEF393A}" type="slidenum">
              <a:rPr lang="en-US" smtClean="0"/>
              <a:t>4</a:t>
            </a:fld>
            <a:endParaRPr lang="et-EE" dirty="0"/>
          </a:p>
        </p:txBody>
      </p:sp>
    </p:spTree>
    <p:extLst>
      <p:ext uri="{BB962C8B-B14F-4D97-AF65-F5344CB8AC3E}">
        <p14:creationId xmlns:p14="http://schemas.microsoft.com/office/powerpoint/2010/main" val="22660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dirty="0"/>
              <a:t>Artikkel 8 EPPO struktuur</a:t>
            </a:r>
          </a:p>
        </p:txBody>
      </p:sp>
      <p:sp>
        <p:nvSpPr>
          <p:cNvPr id="3" name="Marcador de contenido 2"/>
          <p:cNvSpPr>
            <a:spLocks noGrp="1"/>
          </p:cNvSpPr>
          <p:nvPr>
            <p:ph idx="1"/>
          </p:nvPr>
        </p:nvSpPr>
        <p:spPr>
          <a:xfrm>
            <a:off x="687848" y="1905000"/>
            <a:ext cx="10335752" cy="4267200"/>
          </a:xfrm>
        </p:spPr>
        <p:txBody>
          <a:bodyPr>
            <a:normAutofit/>
          </a:bodyPr>
          <a:lstStyle/>
          <a:p>
            <a:pPr marL="0" indent="0">
              <a:buNone/>
            </a:pPr>
            <a:r>
              <a:rPr lang="et-EE" dirty="0">
                <a:solidFill>
                  <a:schemeClr val="tx1"/>
                </a:solidFill>
                <a:latin typeface="+mn-lt"/>
              </a:rPr>
              <a:t>1. EPPO on </a:t>
            </a:r>
            <a:r>
              <a:rPr lang="et-EE" b="1" dirty="0">
                <a:solidFill>
                  <a:schemeClr val="tx1"/>
                </a:solidFill>
                <a:latin typeface="+mn-lt"/>
              </a:rPr>
              <a:t>detsentraliseeritud struktuuriga </a:t>
            </a:r>
            <a:r>
              <a:rPr lang="et-EE" dirty="0">
                <a:solidFill>
                  <a:schemeClr val="tx1"/>
                </a:solidFill>
                <a:latin typeface="+mn-lt"/>
              </a:rPr>
              <a:t>ja </a:t>
            </a:r>
            <a:r>
              <a:rPr lang="et-EE" b="1" dirty="0">
                <a:solidFill>
                  <a:schemeClr val="tx1"/>
                </a:solidFill>
                <a:latin typeface="+mn-lt"/>
              </a:rPr>
              <a:t>ühtse asutusena toimiv jagamatu liidu organ.</a:t>
            </a:r>
            <a:endParaRPr lang="et-EE" dirty="0">
              <a:solidFill>
                <a:schemeClr val="tx1"/>
              </a:solidFill>
              <a:latin typeface="+mn-lt"/>
            </a:endParaRPr>
          </a:p>
          <a:p>
            <a:pPr marL="0" indent="0">
              <a:buNone/>
            </a:pPr>
            <a:r>
              <a:rPr lang="et-EE" dirty="0">
                <a:solidFill>
                  <a:schemeClr val="tx1"/>
                </a:solidFill>
                <a:latin typeface="+mn-lt"/>
              </a:rPr>
              <a:t>2. EPPO töö </a:t>
            </a:r>
            <a:r>
              <a:rPr lang="et-EE" b="1" dirty="0">
                <a:solidFill>
                  <a:schemeClr val="tx1"/>
                </a:solidFill>
                <a:latin typeface="+mn-lt"/>
              </a:rPr>
              <a:t>on korraldatud kesktasandil </a:t>
            </a:r>
            <a:r>
              <a:rPr lang="et-EE" dirty="0">
                <a:solidFill>
                  <a:schemeClr val="tx1"/>
                </a:solidFill>
                <a:latin typeface="+mn-lt"/>
              </a:rPr>
              <a:t>ja </a:t>
            </a:r>
            <a:r>
              <a:rPr lang="et-EE" b="1" dirty="0">
                <a:solidFill>
                  <a:schemeClr val="tx1"/>
                </a:solidFill>
                <a:latin typeface="+mn-lt"/>
              </a:rPr>
              <a:t>detsentraliseeritud</a:t>
            </a:r>
            <a:r>
              <a:rPr lang="et-EE" dirty="0">
                <a:solidFill>
                  <a:schemeClr val="tx1"/>
                </a:solidFill>
                <a:latin typeface="+mn-lt"/>
              </a:rPr>
              <a:t> tasandil.</a:t>
            </a:r>
          </a:p>
          <a:p>
            <a:pPr marL="0" indent="0">
              <a:buNone/>
            </a:pPr>
            <a:r>
              <a:rPr lang="et-EE" dirty="0">
                <a:solidFill>
                  <a:schemeClr val="tx1"/>
                </a:solidFill>
                <a:latin typeface="+mn-lt"/>
              </a:rPr>
              <a:t>3. </a:t>
            </a:r>
            <a:r>
              <a:rPr lang="et-EE" b="1" dirty="0">
                <a:solidFill>
                  <a:schemeClr val="tx1"/>
                </a:solidFill>
                <a:latin typeface="+mn-lt"/>
              </a:rPr>
              <a:t>Kesktasandil</a:t>
            </a:r>
            <a:r>
              <a:rPr lang="et-EE" dirty="0"/>
              <a:t> </a:t>
            </a:r>
            <a:r>
              <a:rPr lang="et-EE" dirty="0">
                <a:solidFill>
                  <a:schemeClr val="tx1"/>
                </a:solidFill>
                <a:latin typeface="+mn-lt"/>
              </a:rPr>
              <a:t>koosneb </a:t>
            </a:r>
            <a:r>
              <a:rPr lang="et-EE" b="1" dirty="0">
                <a:solidFill>
                  <a:schemeClr val="tx1"/>
                </a:solidFill>
                <a:latin typeface="+mn-lt"/>
              </a:rPr>
              <a:t>EPPO asukohas paiknevast</a:t>
            </a:r>
            <a:r>
              <a:rPr lang="et-EE" dirty="0"/>
              <a:t> </a:t>
            </a:r>
            <a:r>
              <a:rPr lang="et-EE" b="1" dirty="0">
                <a:solidFill>
                  <a:schemeClr val="tx1"/>
                </a:solidFill>
                <a:latin typeface="+mn-lt"/>
              </a:rPr>
              <a:t>keskasutusest</a:t>
            </a:r>
            <a:r>
              <a:rPr lang="et-EE" dirty="0">
                <a:solidFill>
                  <a:schemeClr val="tx1"/>
                </a:solidFill>
                <a:latin typeface="+mn-lt"/>
              </a:rPr>
              <a:t>. Keskasutus</a:t>
            </a:r>
            <a:r>
              <a:rPr lang="et-EE" dirty="0"/>
              <a:t> </a:t>
            </a:r>
            <a:r>
              <a:rPr lang="et-EE" dirty="0">
                <a:solidFill>
                  <a:schemeClr val="tx1"/>
                </a:solidFill>
                <a:latin typeface="+mn-lt"/>
              </a:rPr>
              <a:t>koosneb</a:t>
            </a:r>
            <a:r>
              <a:rPr lang="et-EE" dirty="0"/>
              <a:t> </a:t>
            </a:r>
            <a:r>
              <a:rPr lang="et-EE" dirty="0">
                <a:solidFill>
                  <a:schemeClr val="tx1"/>
                </a:solidFill>
                <a:latin typeface="+mn-lt"/>
              </a:rPr>
              <a:t>kolleegiumist, alalistest</a:t>
            </a:r>
            <a:r>
              <a:rPr lang="et-EE" dirty="0"/>
              <a:t> </a:t>
            </a:r>
            <a:r>
              <a:rPr lang="et-EE" dirty="0">
                <a:solidFill>
                  <a:schemeClr val="tx1"/>
                </a:solidFill>
                <a:latin typeface="+mn-lt"/>
              </a:rPr>
              <a:t>kodadest, Euroopa</a:t>
            </a:r>
            <a:r>
              <a:rPr lang="et-EE" dirty="0"/>
              <a:t> </a:t>
            </a:r>
            <a:r>
              <a:rPr lang="et-EE" dirty="0">
                <a:solidFill>
                  <a:schemeClr val="tx1"/>
                </a:solidFill>
                <a:latin typeface="+mn-lt"/>
              </a:rPr>
              <a:t>peaprokurörist,</a:t>
            </a:r>
            <a:r>
              <a:rPr lang="et-EE" dirty="0"/>
              <a:t> </a:t>
            </a:r>
            <a:r>
              <a:rPr lang="et-EE" dirty="0">
                <a:solidFill>
                  <a:schemeClr val="tx1"/>
                </a:solidFill>
                <a:latin typeface="+mn-lt"/>
              </a:rPr>
              <a:t>Euroopa</a:t>
            </a:r>
            <a:r>
              <a:rPr lang="et-EE" dirty="0"/>
              <a:t> </a:t>
            </a:r>
            <a:r>
              <a:rPr lang="et-EE" dirty="0">
                <a:solidFill>
                  <a:schemeClr val="tx1"/>
                </a:solidFill>
                <a:latin typeface="+mn-lt"/>
              </a:rPr>
              <a:t>peaprokuröri asetäitjatest,</a:t>
            </a:r>
            <a:r>
              <a:rPr lang="et-EE" dirty="0"/>
              <a:t> </a:t>
            </a:r>
            <a:r>
              <a:rPr lang="et-EE" dirty="0">
                <a:solidFill>
                  <a:schemeClr val="tx1"/>
                </a:solidFill>
                <a:latin typeface="+mn-lt"/>
              </a:rPr>
              <a:t>Euroopa</a:t>
            </a:r>
            <a:r>
              <a:rPr lang="et-EE" dirty="0"/>
              <a:t> </a:t>
            </a:r>
            <a:r>
              <a:rPr lang="et-EE" dirty="0">
                <a:solidFill>
                  <a:schemeClr val="tx1"/>
                </a:solidFill>
                <a:latin typeface="+mn-lt"/>
              </a:rPr>
              <a:t>prokuröridest</a:t>
            </a:r>
            <a:r>
              <a:rPr lang="et-EE" dirty="0"/>
              <a:t> </a:t>
            </a:r>
            <a:r>
              <a:rPr lang="et-EE" dirty="0">
                <a:solidFill>
                  <a:schemeClr val="tx1"/>
                </a:solidFill>
                <a:latin typeface="+mn-lt"/>
              </a:rPr>
              <a:t>ja</a:t>
            </a:r>
            <a:r>
              <a:rPr lang="et-EE" dirty="0"/>
              <a:t> </a:t>
            </a:r>
            <a:r>
              <a:rPr lang="et-EE" dirty="0">
                <a:solidFill>
                  <a:schemeClr val="tx1"/>
                </a:solidFill>
                <a:latin typeface="+mn-lt"/>
              </a:rPr>
              <a:t>haldusdirektorist.</a:t>
            </a:r>
            <a:r>
              <a:rPr lang="et-EE" dirty="0"/>
              <a:t> </a:t>
            </a:r>
          </a:p>
          <a:p>
            <a:pPr marL="0" indent="0">
              <a:buNone/>
            </a:pPr>
            <a:r>
              <a:rPr lang="et-EE" dirty="0">
                <a:solidFill>
                  <a:schemeClr val="tx1"/>
                </a:solidFill>
                <a:latin typeface="+mn-lt"/>
              </a:rPr>
              <a:t>4. </a:t>
            </a:r>
            <a:r>
              <a:rPr lang="et-EE" b="1" dirty="0">
                <a:solidFill>
                  <a:schemeClr val="tx1"/>
                </a:solidFill>
                <a:latin typeface="+mn-lt"/>
              </a:rPr>
              <a:t>Detsentraliseeritud</a:t>
            </a:r>
            <a:r>
              <a:rPr lang="et-EE" dirty="0"/>
              <a:t> </a:t>
            </a:r>
            <a:r>
              <a:rPr lang="et-EE" b="1" dirty="0">
                <a:solidFill>
                  <a:schemeClr val="tx1"/>
                </a:solidFill>
                <a:latin typeface="+mn-lt"/>
              </a:rPr>
              <a:t>tasand koosneb</a:t>
            </a:r>
            <a:r>
              <a:rPr lang="et-EE" dirty="0"/>
              <a:t> </a:t>
            </a:r>
            <a:r>
              <a:rPr lang="et-EE" dirty="0">
                <a:solidFill>
                  <a:schemeClr val="tx1"/>
                </a:solidFill>
                <a:latin typeface="+mn-lt"/>
              </a:rPr>
              <a:t>Euroopa</a:t>
            </a:r>
            <a:r>
              <a:rPr lang="et-EE" dirty="0"/>
              <a:t> </a:t>
            </a:r>
            <a:r>
              <a:rPr lang="et-EE" dirty="0">
                <a:solidFill>
                  <a:schemeClr val="tx1"/>
                </a:solidFill>
                <a:latin typeface="+mn-lt"/>
              </a:rPr>
              <a:t>delegaatprokuröridest,</a:t>
            </a:r>
            <a:r>
              <a:rPr lang="et-EE" dirty="0"/>
              <a:t> </a:t>
            </a:r>
            <a:r>
              <a:rPr lang="et-EE" dirty="0">
                <a:solidFill>
                  <a:schemeClr val="tx1"/>
                </a:solidFill>
                <a:latin typeface="+mn-lt"/>
              </a:rPr>
              <a:t>kes</a:t>
            </a:r>
            <a:r>
              <a:rPr lang="et-EE" dirty="0"/>
              <a:t> </a:t>
            </a:r>
            <a:r>
              <a:rPr lang="et-EE" b="1" dirty="0">
                <a:solidFill>
                  <a:schemeClr val="tx1"/>
                </a:solidFill>
                <a:latin typeface="+mn-lt"/>
              </a:rPr>
              <a:t>asuvad</a:t>
            </a:r>
            <a:r>
              <a:rPr lang="et-EE" dirty="0"/>
              <a:t> </a:t>
            </a:r>
            <a:r>
              <a:rPr lang="et-EE" b="1" dirty="0">
                <a:solidFill>
                  <a:schemeClr val="tx1"/>
                </a:solidFill>
                <a:latin typeface="+mn-lt"/>
              </a:rPr>
              <a:t>liikmesriikides</a:t>
            </a:r>
            <a:r>
              <a:rPr lang="et-EE" dirty="0">
                <a:solidFill>
                  <a:schemeClr val="tx1"/>
                </a:solidFill>
                <a:latin typeface="+mn-lt"/>
              </a:rPr>
              <a:t>.</a:t>
            </a:r>
          </a:p>
          <a:p>
            <a:pPr marL="0" indent="0">
              <a:buNone/>
            </a:pPr>
            <a:r>
              <a:rPr lang="et-EE" dirty="0">
                <a:solidFill>
                  <a:schemeClr val="tx1"/>
                </a:solidFill>
                <a:latin typeface="+mn-lt"/>
              </a:rPr>
              <a:t>5. Keskasutust ja</a:t>
            </a:r>
            <a:r>
              <a:rPr lang="et-EE" dirty="0"/>
              <a:t> </a:t>
            </a:r>
            <a:r>
              <a:rPr lang="et-EE" dirty="0">
                <a:solidFill>
                  <a:schemeClr val="tx1"/>
                </a:solidFill>
                <a:latin typeface="+mn-lt"/>
              </a:rPr>
              <a:t>Euroopa</a:t>
            </a:r>
            <a:r>
              <a:rPr lang="et-EE" dirty="0"/>
              <a:t> </a:t>
            </a:r>
            <a:r>
              <a:rPr lang="et-EE" dirty="0">
                <a:solidFill>
                  <a:schemeClr val="tx1"/>
                </a:solidFill>
                <a:latin typeface="+mn-lt"/>
              </a:rPr>
              <a:t>delegaatprokuröre</a:t>
            </a:r>
            <a:r>
              <a:rPr lang="et-EE" dirty="0"/>
              <a:t> </a:t>
            </a:r>
            <a:r>
              <a:rPr lang="et-EE" dirty="0">
                <a:solidFill>
                  <a:schemeClr val="tx1"/>
                </a:solidFill>
                <a:latin typeface="+mn-lt"/>
              </a:rPr>
              <a:t>abistavad</a:t>
            </a:r>
            <a:r>
              <a:rPr lang="et-EE" dirty="0"/>
              <a:t> </a:t>
            </a:r>
            <a:r>
              <a:rPr lang="et-EE" dirty="0">
                <a:solidFill>
                  <a:schemeClr val="tx1"/>
                </a:solidFill>
                <a:latin typeface="+mn-lt"/>
              </a:rPr>
              <a:t>käesoleva määruse kohaste ülesannete täitmisel </a:t>
            </a:r>
            <a:r>
              <a:rPr lang="et-EE" b="1" dirty="0">
                <a:solidFill>
                  <a:schemeClr val="tx1"/>
                </a:solidFill>
                <a:latin typeface="+mn-lt"/>
              </a:rPr>
              <a:t>EPPO töötajad.</a:t>
            </a:r>
            <a:r>
              <a:rPr lang="et-EE" dirty="0"/>
              <a:t> </a:t>
            </a:r>
          </a:p>
          <a:p>
            <a:pPr marL="514350" indent="-514350">
              <a:buAutoNum type="arabicPeriod" startAt="2"/>
            </a:pPr>
            <a:endParaRPr lang="et-EE" dirty="0"/>
          </a:p>
          <a:p>
            <a:endParaRPr lang="et-EE" dirty="0"/>
          </a:p>
        </p:txBody>
      </p:sp>
      <p:sp>
        <p:nvSpPr>
          <p:cNvPr id="4" name="Dia számának helye 3">
            <a:extLst>
              <a:ext uri="{FF2B5EF4-FFF2-40B4-BE49-F238E27FC236}">
                <a16:creationId xmlns:a16="http://schemas.microsoft.com/office/drawing/2014/main" id="{4CFF01D7-8FFC-4949-BFA1-71B2F5C50F63}"/>
              </a:ext>
            </a:extLst>
          </p:cNvPr>
          <p:cNvSpPr>
            <a:spLocks noGrp="1"/>
          </p:cNvSpPr>
          <p:nvPr>
            <p:ph type="sldNum" sz="quarter" idx="12"/>
          </p:nvPr>
        </p:nvSpPr>
        <p:spPr/>
        <p:txBody>
          <a:bodyPr/>
          <a:lstStyle/>
          <a:p>
            <a:fld id="{6113E31D-E2AB-40D1-8B51-AFA5AFEF393A}" type="slidenum">
              <a:rPr lang="en-US" smtClean="0"/>
              <a:t>5</a:t>
            </a:fld>
            <a:endParaRPr lang="et-EE" dirty="0"/>
          </a:p>
        </p:txBody>
      </p:sp>
    </p:spTree>
    <p:extLst>
      <p:ext uri="{BB962C8B-B14F-4D97-AF65-F5344CB8AC3E}">
        <p14:creationId xmlns:p14="http://schemas.microsoft.com/office/powerpoint/2010/main" val="33071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772160"/>
            <a:ext cx="9967452" cy="911808"/>
          </a:xfrm>
        </p:spPr>
        <p:txBody>
          <a:bodyPr>
            <a:normAutofit fontScale="90000"/>
          </a:bodyPr>
          <a:lstStyle/>
          <a:p>
            <a:pPr algn="ctr"/>
            <a:br>
              <a:rPr lang="et-EE" dirty="0"/>
            </a:br>
            <a:br>
              <a:rPr lang="et-EE" dirty="0"/>
            </a:br>
            <a:br>
              <a:rPr lang="et-EE" dirty="0"/>
            </a:br>
            <a:br>
              <a:rPr lang="et-EE" dirty="0"/>
            </a:br>
            <a:br>
              <a:rPr lang="et-EE" dirty="0"/>
            </a:br>
            <a:br>
              <a:rPr lang="et-EE" dirty="0"/>
            </a:br>
            <a:br>
              <a:rPr lang="et-EE" dirty="0"/>
            </a:br>
            <a:r>
              <a:rPr lang="et-EE" dirty="0"/>
              <a:t>EPPO struktuur:</a:t>
            </a:r>
            <a:br>
              <a:rPr lang="et-EE" dirty="0"/>
            </a:br>
            <a:r>
              <a:rPr lang="et-EE" dirty="0"/>
              <a:t> detsentraliseeritud = kahetasandiline</a:t>
            </a:r>
            <a:br>
              <a:rPr dirty="0"/>
            </a:br>
            <a:endParaRPr lang="et-EE"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09755129"/>
              </p:ext>
            </p:extLst>
          </p:nvPr>
        </p:nvGraphicFramePr>
        <p:xfrm>
          <a:off x="687388" y="1905000"/>
          <a:ext cx="996791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77CF4264-DB58-4CB0-BDC9-4CAA43123F58}"/>
              </a:ext>
            </a:extLst>
          </p:cNvPr>
          <p:cNvSpPr>
            <a:spLocks noGrp="1"/>
          </p:cNvSpPr>
          <p:nvPr>
            <p:ph type="sldNum" sz="quarter" idx="12"/>
          </p:nvPr>
        </p:nvSpPr>
        <p:spPr/>
        <p:txBody>
          <a:bodyPr/>
          <a:lstStyle/>
          <a:p>
            <a:fld id="{6113E31D-E2AB-40D1-8B51-AFA5AFEF393A}" type="slidenum">
              <a:rPr lang="en-US" smtClean="0"/>
              <a:t>6</a:t>
            </a:fld>
            <a:endParaRPr lang="et-EE" dirty="0"/>
          </a:p>
        </p:txBody>
      </p:sp>
    </p:spTree>
    <p:extLst>
      <p:ext uri="{BB962C8B-B14F-4D97-AF65-F5344CB8AC3E}">
        <p14:creationId xmlns:p14="http://schemas.microsoft.com/office/powerpoint/2010/main" val="9002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t-EE" dirty="0"/>
              <a:t>EPPO struktuur: ühtne </a:t>
            </a:r>
            <a:r>
              <a:rPr lang="et-EE" dirty="0">
                <a:solidFill>
                  <a:schemeClr val="tx1"/>
                </a:solidFill>
              </a:rPr>
              <a:t>asutus + </a:t>
            </a:r>
            <a:r>
              <a:rPr lang="et-EE" dirty="0"/>
              <a:t>sõltumatu </a:t>
            </a:r>
          </a:p>
        </p:txBody>
      </p:sp>
      <p:sp>
        <p:nvSpPr>
          <p:cNvPr id="3" name="Marcador de contenido 2"/>
          <p:cNvSpPr>
            <a:spLocks noGrp="1"/>
          </p:cNvSpPr>
          <p:nvPr>
            <p:ph idx="1"/>
          </p:nvPr>
        </p:nvSpPr>
        <p:spPr>
          <a:xfrm>
            <a:off x="687848" y="1905000"/>
            <a:ext cx="10112232" cy="4267200"/>
          </a:xfrm>
        </p:spPr>
        <p:txBody>
          <a:bodyPr>
            <a:normAutofit fontScale="70000" lnSpcReduction="20000"/>
          </a:bodyPr>
          <a:lstStyle/>
          <a:p>
            <a:pPr marL="0" indent="0">
              <a:buNone/>
            </a:pPr>
            <a:r>
              <a:rPr lang="et-EE" sz="3600" b="1" dirty="0">
                <a:solidFill>
                  <a:schemeClr val="tx1"/>
                </a:solidFill>
                <a:latin typeface="+mn-lt"/>
              </a:rPr>
              <a:t>Artikkel 6 Sõltumatus ja aruandekohustus</a:t>
            </a:r>
          </a:p>
          <a:p>
            <a:pPr marL="0" indent="0">
              <a:buNone/>
            </a:pPr>
            <a:r>
              <a:rPr lang="et-EE" sz="3600" dirty="0">
                <a:solidFill>
                  <a:schemeClr val="tx1"/>
                </a:solidFill>
                <a:latin typeface="+mn-lt"/>
              </a:rPr>
              <a:t>1. EPPO on sõltumatu. Euroopa</a:t>
            </a:r>
            <a:r>
              <a:rPr lang="et-EE" dirty="0"/>
              <a:t> </a:t>
            </a:r>
            <a:r>
              <a:rPr lang="et-EE" sz="3600" dirty="0">
                <a:solidFill>
                  <a:schemeClr val="tx1"/>
                </a:solidFill>
                <a:latin typeface="+mn-lt"/>
              </a:rPr>
              <a:t>peaprokurör,</a:t>
            </a:r>
            <a:r>
              <a:rPr lang="et-EE" dirty="0"/>
              <a:t> </a:t>
            </a:r>
            <a:r>
              <a:rPr lang="et-EE" sz="3600" dirty="0">
                <a:solidFill>
                  <a:schemeClr val="tx1"/>
                </a:solidFill>
                <a:latin typeface="+mn-lt"/>
              </a:rPr>
              <a:t>Euroopa</a:t>
            </a:r>
            <a:r>
              <a:rPr lang="et-EE" dirty="0"/>
              <a:t> </a:t>
            </a:r>
            <a:r>
              <a:rPr lang="et-EE" sz="3600" dirty="0">
                <a:solidFill>
                  <a:schemeClr val="tx1"/>
                </a:solidFill>
                <a:latin typeface="+mn-lt"/>
              </a:rPr>
              <a:t>peaprokuröri</a:t>
            </a:r>
            <a:r>
              <a:rPr lang="et-EE" dirty="0"/>
              <a:t> </a:t>
            </a:r>
            <a:r>
              <a:rPr lang="et-EE" sz="3600" dirty="0">
                <a:solidFill>
                  <a:schemeClr val="tx1"/>
                </a:solidFill>
                <a:latin typeface="+mn-lt"/>
              </a:rPr>
              <a:t>asetäitjad,</a:t>
            </a:r>
            <a:r>
              <a:rPr lang="et-EE" dirty="0"/>
              <a:t> </a:t>
            </a:r>
            <a:r>
              <a:rPr lang="et-EE" sz="3600" dirty="0">
                <a:solidFill>
                  <a:schemeClr val="tx1"/>
                </a:solidFill>
                <a:latin typeface="+mn-lt"/>
              </a:rPr>
              <a:t>Euroopa</a:t>
            </a:r>
            <a:r>
              <a:rPr lang="et-EE" dirty="0"/>
              <a:t> </a:t>
            </a:r>
            <a:r>
              <a:rPr lang="et-EE" sz="3600" dirty="0">
                <a:solidFill>
                  <a:schemeClr val="tx1"/>
                </a:solidFill>
                <a:latin typeface="+mn-lt"/>
              </a:rPr>
              <a:t>prokurörid,</a:t>
            </a:r>
            <a:r>
              <a:rPr lang="et-EE" dirty="0"/>
              <a:t> </a:t>
            </a:r>
            <a:r>
              <a:rPr lang="et-EE" sz="3600" dirty="0">
                <a:solidFill>
                  <a:schemeClr val="tx1"/>
                </a:solidFill>
                <a:latin typeface="+mn-lt"/>
              </a:rPr>
              <a:t>Euroopa</a:t>
            </a:r>
            <a:r>
              <a:rPr lang="et-EE" dirty="0"/>
              <a:t> </a:t>
            </a:r>
            <a:r>
              <a:rPr lang="et-EE" sz="3600" dirty="0">
                <a:solidFill>
                  <a:schemeClr val="tx1"/>
                </a:solidFill>
                <a:latin typeface="+mn-lt"/>
              </a:rPr>
              <a:t>delegaatprokurörid,</a:t>
            </a:r>
            <a:r>
              <a:rPr lang="et-EE" dirty="0"/>
              <a:t> </a:t>
            </a:r>
            <a:r>
              <a:rPr lang="et-EE" sz="3600" dirty="0">
                <a:solidFill>
                  <a:schemeClr val="tx1"/>
                </a:solidFill>
                <a:latin typeface="+mn-lt"/>
              </a:rPr>
              <a:t>samuti</a:t>
            </a:r>
            <a:r>
              <a:rPr lang="et-EE" dirty="0"/>
              <a:t> </a:t>
            </a:r>
            <a:r>
              <a:rPr lang="et-EE" sz="3600" dirty="0">
                <a:solidFill>
                  <a:schemeClr val="tx1"/>
                </a:solidFill>
                <a:latin typeface="+mn-lt"/>
              </a:rPr>
              <a:t>haldusdirektor</a:t>
            </a:r>
            <a:r>
              <a:rPr lang="et-EE" dirty="0"/>
              <a:t> </a:t>
            </a:r>
            <a:r>
              <a:rPr lang="et-EE" sz="3600" dirty="0">
                <a:solidFill>
                  <a:schemeClr val="tx1"/>
                </a:solidFill>
                <a:latin typeface="+mn-lt"/>
              </a:rPr>
              <a:t>ning EPPO töötajad</a:t>
            </a:r>
            <a:r>
              <a:rPr lang="et-EE" dirty="0"/>
              <a:t> </a:t>
            </a:r>
            <a:r>
              <a:rPr lang="et-EE" sz="3600" dirty="0">
                <a:solidFill>
                  <a:schemeClr val="tx1"/>
                </a:solidFill>
                <a:latin typeface="+mn-lt"/>
              </a:rPr>
              <a:t>tegutsevad</a:t>
            </a:r>
            <a:r>
              <a:rPr lang="et-EE" dirty="0"/>
              <a:t> </a:t>
            </a:r>
            <a:r>
              <a:rPr lang="et-EE" sz="3600" dirty="0">
                <a:solidFill>
                  <a:schemeClr val="tx1"/>
                </a:solidFill>
                <a:latin typeface="+mn-lt"/>
              </a:rPr>
              <a:t>liidu</a:t>
            </a:r>
            <a:r>
              <a:rPr lang="et-EE" dirty="0"/>
              <a:t> </a:t>
            </a:r>
            <a:r>
              <a:rPr lang="et-EE" sz="3600" dirty="0">
                <a:solidFill>
                  <a:schemeClr val="tx1"/>
                </a:solidFill>
                <a:latin typeface="+mn-lt"/>
              </a:rPr>
              <a:t>kui terviku huvides, nagu on see õiguses</a:t>
            </a:r>
            <a:r>
              <a:rPr lang="et-EE" dirty="0"/>
              <a:t> </a:t>
            </a:r>
            <a:r>
              <a:rPr lang="et-EE" sz="3600" dirty="0">
                <a:solidFill>
                  <a:schemeClr val="tx1"/>
                </a:solidFill>
                <a:latin typeface="+mn-lt"/>
              </a:rPr>
              <a:t>määratletud, ning ei</a:t>
            </a:r>
            <a:r>
              <a:rPr lang="et-EE" dirty="0"/>
              <a:t> </a:t>
            </a:r>
            <a:r>
              <a:rPr lang="et-EE" sz="3600" dirty="0">
                <a:solidFill>
                  <a:schemeClr val="tx1"/>
                </a:solidFill>
                <a:latin typeface="+mn-lt"/>
              </a:rPr>
              <a:t>taotle</a:t>
            </a:r>
            <a:r>
              <a:rPr lang="et-EE" dirty="0"/>
              <a:t> </a:t>
            </a:r>
            <a:r>
              <a:rPr lang="et-EE" sz="3600" dirty="0">
                <a:solidFill>
                  <a:schemeClr val="tx1"/>
                </a:solidFill>
                <a:latin typeface="+mn-lt"/>
              </a:rPr>
              <a:t>ega</a:t>
            </a:r>
            <a:r>
              <a:rPr lang="et-EE" dirty="0"/>
              <a:t> </a:t>
            </a:r>
            <a:r>
              <a:rPr lang="et-EE" sz="3600" dirty="0">
                <a:solidFill>
                  <a:schemeClr val="tx1"/>
                </a:solidFill>
                <a:latin typeface="+mn-lt"/>
              </a:rPr>
              <a:t>võta</a:t>
            </a:r>
            <a:r>
              <a:rPr lang="et-EE" dirty="0"/>
              <a:t> </a:t>
            </a:r>
            <a:r>
              <a:rPr lang="et-EE" sz="3600" dirty="0">
                <a:solidFill>
                  <a:schemeClr val="tx1"/>
                </a:solidFill>
                <a:latin typeface="+mn-lt"/>
              </a:rPr>
              <a:t>vastu</a:t>
            </a:r>
            <a:r>
              <a:rPr lang="et-EE" dirty="0"/>
              <a:t> </a:t>
            </a:r>
            <a:r>
              <a:rPr lang="et-EE" sz="3600" dirty="0">
                <a:solidFill>
                  <a:schemeClr val="tx1"/>
                </a:solidFill>
                <a:latin typeface="+mn-lt"/>
              </a:rPr>
              <a:t>käesolevast</a:t>
            </a:r>
            <a:r>
              <a:rPr lang="et-EE" dirty="0"/>
              <a:t> </a:t>
            </a:r>
            <a:r>
              <a:rPr lang="et-EE" sz="3600" dirty="0">
                <a:solidFill>
                  <a:schemeClr val="tx1"/>
                </a:solidFill>
                <a:latin typeface="+mn-lt"/>
              </a:rPr>
              <a:t>määrusest</a:t>
            </a:r>
            <a:r>
              <a:rPr lang="et-EE" dirty="0"/>
              <a:t> </a:t>
            </a:r>
            <a:r>
              <a:rPr lang="et-EE" sz="3600" dirty="0">
                <a:solidFill>
                  <a:schemeClr val="tx1"/>
                </a:solidFill>
                <a:latin typeface="+mn-lt"/>
              </a:rPr>
              <a:t>tulenevate</a:t>
            </a:r>
            <a:r>
              <a:rPr lang="et-EE" dirty="0"/>
              <a:t> </a:t>
            </a:r>
            <a:r>
              <a:rPr lang="et-EE" sz="3600" dirty="0">
                <a:solidFill>
                  <a:schemeClr val="tx1"/>
                </a:solidFill>
                <a:latin typeface="+mn-lt"/>
              </a:rPr>
              <a:t>ülesannete</a:t>
            </a:r>
            <a:r>
              <a:rPr lang="et-EE" dirty="0"/>
              <a:t> </a:t>
            </a:r>
            <a:r>
              <a:rPr lang="et-EE" sz="3600" dirty="0">
                <a:solidFill>
                  <a:schemeClr val="tx1"/>
                </a:solidFill>
                <a:latin typeface="+mn-lt"/>
              </a:rPr>
              <a:t>täitmisel</a:t>
            </a:r>
            <a:r>
              <a:rPr lang="et-EE" dirty="0"/>
              <a:t> </a:t>
            </a:r>
            <a:r>
              <a:rPr lang="et-EE" sz="3600" dirty="0">
                <a:solidFill>
                  <a:schemeClr val="tx1"/>
                </a:solidFill>
                <a:latin typeface="+mn-lt"/>
              </a:rPr>
              <a:t>juhiseid</a:t>
            </a:r>
            <a:r>
              <a:rPr lang="et-EE" dirty="0"/>
              <a:t> </a:t>
            </a:r>
            <a:r>
              <a:rPr lang="et-EE" sz="3600" dirty="0">
                <a:solidFill>
                  <a:schemeClr val="tx1"/>
                </a:solidFill>
                <a:latin typeface="+mn-lt"/>
              </a:rPr>
              <a:t>üheltki</a:t>
            </a:r>
            <a:r>
              <a:rPr lang="et-EE" dirty="0"/>
              <a:t> </a:t>
            </a:r>
            <a:r>
              <a:rPr lang="et-EE" sz="3600" dirty="0">
                <a:solidFill>
                  <a:schemeClr val="tx1"/>
                </a:solidFill>
                <a:latin typeface="+mn-lt"/>
              </a:rPr>
              <a:t>EPPOsse mittekuuluvalt isikult,</a:t>
            </a:r>
            <a:r>
              <a:rPr lang="et-EE" dirty="0"/>
              <a:t> </a:t>
            </a:r>
            <a:r>
              <a:rPr lang="et-EE" sz="3600" dirty="0">
                <a:solidFill>
                  <a:schemeClr val="tx1"/>
                </a:solidFill>
                <a:latin typeface="+mn-lt"/>
              </a:rPr>
              <a:t>Euroopa Liidu liikmesriigilt või liidu institutsioonilt, organilt või asutuselt.</a:t>
            </a:r>
            <a:r>
              <a:rPr lang="et-EE" dirty="0"/>
              <a:t>  </a:t>
            </a:r>
            <a:r>
              <a:rPr lang="et-EE" sz="3600" dirty="0">
                <a:solidFill>
                  <a:schemeClr val="tx1"/>
                </a:solidFill>
                <a:latin typeface="+mn-lt"/>
              </a:rPr>
              <a:t>Euroopa</a:t>
            </a:r>
            <a:r>
              <a:rPr lang="et-EE" dirty="0"/>
              <a:t> </a:t>
            </a:r>
            <a:r>
              <a:rPr lang="et-EE" sz="3600" dirty="0">
                <a:solidFill>
                  <a:schemeClr val="tx1"/>
                </a:solidFill>
                <a:latin typeface="+mn-lt"/>
              </a:rPr>
              <a:t>Liidu</a:t>
            </a:r>
            <a:r>
              <a:rPr lang="et-EE" dirty="0"/>
              <a:t> </a:t>
            </a:r>
            <a:r>
              <a:rPr lang="et-EE" sz="3600" dirty="0">
                <a:solidFill>
                  <a:schemeClr val="tx1"/>
                </a:solidFill>
                <a:latin typeface="+mn-lt"/>
              </a:rPr>
              <a:t>liikmesriigid</a:t>
            </a:r>
            <a:r>
              <a:rPr lang="et-EE" dirty="0"/>
              <a:t> </a:t>
            </a:r>
            <a:r>
              <a:rPr lang="et-EE" sz="3600" dirty="0">
                <a:solidFill>
                  <a:schemeClr val="tx1"/>
                </a:solidFill>
                <a:latin typeface="+mn-lt"/>
              </a:rPr>
              <a:t>ja liidu institutsioonid,</a:t>
            </a:r>
            <a:r>
              <a:rPr lang="et-EE" dirty="0"/>
              <a:t> </a:t>
            </a:r>
            <a:r>
              <a:rPr lang="et-EE" sz="3600" dirty="0">
                <a:solidFill>
                  <a:schemeClr val="tx1"/>
                </a:solidFill>
                <a:latin typeface="+mn-lt"/>
              </a:rPr>
              <a:t>asutused ning organid</a:t>
            </a:r>
            <a:r>
              <a:rPr lang="et-EE" dirty="0"/>
              <a:t> </a:t>
            </a:r>
            <a:r>
              <a:rPr lang="et-EE" sz="3600" dirty="0">
                <a:solidFill>
                  <a:schemeClr val="tx1"/>
                </a:solidFill>
                <a:latin typeface="+mn-lt"/>
              </a:rPr>
              <a:t>austavad</a:t>
            </a:r>
            <a:r>
              <a:rPr lang="et-EE" dirty="0"/>
              <a:t> </a:t>
            </a:r>
            <a:r>
              <a:rPr lang="et-EE" sz="3600" dirty="0">
                <a:solidFill>
                  <a:schemeClr val="tx1"/>
                </a:solidFill>
                <a:latin typeface="+mn-lt"/>
              </a:rPr>
              <a:t>EPPO</a:t>
            </a:r>
            <a:r>
              <a:rPr lang="et-EE" dirty="0"/>
              <a:t> </a:t>
            </a:r>
            <a:r>
              <a:rPr lang="et-EE" sz="3600" dirty="0">
                <a:solidFill>
                  <a:schemeClr val="tx1"/>
                </a:solidFill>
                <a:latin typeface="+mn-lt"/>
              </a:rPr>
              <a:t>sõltumatust</a:t>
            </a:r>
            <a:r>
              <a:rPr lang="et-EE" dirty="0"/>
              <a:t> </a:t>
            </a:r>
            <a:r>
              <a:rPr lang="et-EE" sz="3600" dirty="0">
                <a:solidFill>
                  <a:schemeClr val="tx1"/>
                </a:solidFill>
                <a:latin typeface="+mn-lt"/>
              </a:rPr>
              <a:t>ega</a:t>
            </a:r>
            <a:r>
              <a:rPr lang="et-EE" dirty="0"/>
              <a:t> </a:t>
            </a:r>
            <a:r>
              <a:rPr lang="et-EE" sz="3600" dirty="0">
                <a:solidFill>
                  <a:schemeClr val="tx1"/>
                </a:solidFill>
                <a:latin typeface="+mn-lt"/>
              </a:rPr>
              <a:t>püüa</a:t>
            </a:r>
            <a:r>
              <a:rPr lang="et-EE" dirty="0"/>
              <a:t> </a:t>
            </a:r>
            <a:r>
              <a:rPr lang="et-EE" sz="3600" dirty="0">
                <a:solidFill>
                  <a:schemeClr val="tx1"/>
                </a:solidFill>
                <a:latin typeface="+mn-lt"/>
              </a:rPr>
              <a:t>seda</a:t>
            </a:r>
            <a:r>
              <a:rPr lang="et-EE" dirty="0"/>
              <a:t> </a:t>
            </a:r>
            <a:r>
              <a:rPr lang="et-EE" sz="3600" dirty="0">
                <a:solidFill>
                  <a:schemeClr val="tx1"/>
                </a:solidFill>
                <a:latin typeface="+mn-lt"/>
              </a:rPr>
              <a:t>oma ülesannete</a:t>
            </a:r>
            <a:r>
              <a:rPr lang="et-EE" dirty="0"/>
              <a:t> </a:t>
            </a:r>
            <a:r>
              <a:rPr lang="et-EE" sz="3600" dirty="0">
                <a:solidFill>
                  <a:schemeClr val="tx1"/>
                </a:solidFill>
                <a:latin typeface="+mn-lt"/>
              </a:rPr>
              <a:t>täitmisel</a:t>
            </a:r>
            <a:r>
              <a:rPr lang="et-EE" dirty="0"/>
              <a:t> </a:t>
            </a:r>
            <a:r>
              <a:rPr lang="et-EE" sz="3600" dirty="0">
                <a:solidFill>
                  <a:schemeClr val="tx1"/>
                </a:solidFill>
                <a:latin typeface="+mn-lt"/>
              </a:rPr>
              <a:t>mõjutada.</a:t>
            </a:r>
            <a:r>
              <a:rPr lang="et-EE" dirty="0"/>
              <a:t> </a:t>
            </a:r>
          </a:p>
          <a:p>
            <a:pPr marL="0" indent="0">
              <a:buNone/>
            </a:pPr>
            <a:r>
              <a:rPr lang="et-EE" sz="3600" dirty="0">
                <a:solidFill>
                  <a:schemeClr val="tx1"/>
                </a:solidFill>
                <a:latin typeface="+mn-lt"/>
              </a:rPr>
              <a:t>2. EPPO annab oma üldise tegevuse kohta aru</a:t>
            </a:r>
            <a:r>
              <a:rPr lang="et-EE" dirty="0"/>
              <a:t> </a:t>
            </a:r>
            <a:r>
              <a:rPr lang="et-EE" sz="3600" dirty="0">
                <a:solidFill>
                  <a:schemeClr val="tx1"/>
                </a:solidFill>
                <a:latin typeface="+mn-lt"/>
              </a:rPr>
              <a:t>Euroopa</a:t>
            </a:r>
            <a:r>
              <a:rPr lang="et-EE" dirty="0"/>
              <a:t> </a:t>
            </a:r>
            <a:r>
              <a:rPr lang="et-EE" sz="3600" dirty="0">
                <a:solidFill>
                  <a:schemeClr val="tx1"/>
                </a:solidFill>
                <a:latin typeface="+mn-lt"/>
              </a:rPr>
              <a:t>Parlamendile, nõukogule ja</a:t>
            </a:r>
            <a:r>
              <a:rPr lang="et-EE" dirty="0"/>
              <a:t> </a:t>
            </a:r>
            <a:r>
              <a:rPr lang="et-EE" sz="3600" dirty="0">
                <a:solidFill>
                  <a:schemeClr val="tx1"/>
                </a:solidFill>
                <a:latin typeface="+mn-lt"/>
              </a:rPr>
              <a:t>komisjonile</a:t>
            </a:r>
            <a:r>
              <a:rPr lang="et-EE" dirty="0"/>
              <a:t> </a:t>
            </a:r>
            <a:r>
              <a:rPr lang="et-EE" sz="3600" dirty="0">
                <a:solidFill>
                  <a:schemeClr val="tx1"/>
                </a:solidFill>
                <a:latin typeface="+mn-lt"/>
              </a:rPr>
              <a:t>ning</a:t>
            </a:r>
            <a:r>
              <a:rPr lang="et-EE" dirty="0"/>
              <a:t> </a:t>
            </a:r>
            <a:r>
              <a:rPr lang="et-EE" sz="3600" dirty="0">
                <a:solidFill>
                  <a:schemeClr val="tx1"/>
                </a:solidFill>
                <a:latin typeface="+mn-lt"/>
              </a:rPr>
              <a:t>annab</a:t>
            </a:r>
            <a:r>
              <a:rPr lang="et-EE" dirty="0"/>
              <a:t> </a:t>
            </a:r>
            <a:r>
              <a:rPr lang="et-EE" sz="3600" dirty="0">
                <a:solidFill>
                  <a:schemeClr val="tx1"/>
                </a:solidFill>
                <a:latin typeface="+mn-lt"/>
              </a:rPr>
              <a:t>välja</a:t>
            </a:r>
            <a:r>
              <a:rPr lang="et-EE" dirty="0"/>
              <a:t> </a:t>
            </a:r>
            <a:r>
              <a:rPr lang="et-EE" sz="3600" dirty="0">
                <a:solidFill>
                  <a:schemeClr val="tx1"/>
                </a:solidFill>
                <a:latin typeface="+mn-lt"/>
              </a:rPr>
              <a:t>aastaaruandeid</a:t>
            </a:r>
            <a:r>
              <a:rPr lang="et-EE" dirty="0"/>
              <a:t> </a:t>
            </a:r>
            <a:r>
              <a:rPr lang="et-EE" sz="3600" dirty="0">
                <a:solidFill>
                  <a:schemeClr val="tx1"/>
                </a:solidFill>
                <a:latin typeface="+mn-lt"/>
              </a:rPr>
              <a:t>vastavalt</a:t>
            </a:r>
            <a:r>
              <a:rPr lang="et-EE" dirty="0"/>
              <a:t> </a:t>
            </a:r>
            <a:r>
              <a:rPr lang="et-EE" sz="3600" dirty="0">
                <a:solidFill>
                  <a:schemeClr val="tx1"/>
                </a:solidFill>
                <a:latin typeface="+mn-lt"/>
              </a:rPr>
              <a:t>artiklile</a:t>
            </a:r>
            <a:r>
              <a:rPr lang="et-EE" dirty="0"/>
              <a:t> </a:t>
            </a:r>
            <a:r>
              <a:rPr lang="et-EE" sz="3600" dirty="0">
                <a:solidFill>
                  <a:schemeClr val="tx1"/>
                </a:solidFill>
                <a:latin typeface="+mn-lt"/>
              </a:rPr>
              <a:t>7.</a:t>
            </a:r>
          </a:p>
          <a:p>
            <a:pPr marL="0" indent="0">
              <a:buNone/>
            </a:pPr>
            <a:endParaRPr lang="et-EE" dirty="0"/>
          </a:p>
        </p:txBody>
      </p:sp>
      <p:sp>
        <p:nvSpPr>
          <p:cNvPr id="4" name="Dia számának helye 3">
            <a:extLst>
              <a:ext uri="{FF2B5EF4-FFF2-40B4-BE49-F238E27FC236}">
                <a16:creationId xmlns:a16="http://schemas.microsoft.com/office/drawing/2014/main" id="{80D64C10-C39B-407E-9488-E30A9FA326C6}"/>
              </a:ext>
            </a:extLst>
          </p:cNvPr>
          <p:cNvSpPr>
            <a:spLocks noGrp="1"/>
          </p:cNvSpPr>
          <p:nvPr>
            <p:ph type="sldNum" sz="quarter" idx="12"/>
          </p:nvPr>
        </p:nvSpPr>
        <p:spPr/>
        <p:txBody>
          <a:bodyPr/>
          <a:lstStyle/>
          <a:p>
            <a:fld id="{6113E31D-E2AB-40D1-8B51-AFA5AFEF393A}" type="slidenum">
              <a:rPr lang="en-US" smtClean="0"/>
              <a:t>7</a:t>
            </a:fld>
            <a:endParaRPr lang="et-EE" dirty="0"/>
          </a:p>
        </p:txBody>
      </p:sp>
    </p:spTree>
    <p:extLst>
      <p:ext uri="{BB962C8B-B14F-4D97-AF65-F5344CB8AC3E}">
        <p14:creationId xmlns:p14="http://schemas.microsoft.com/office/powerpoint/2010/main" val="4498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10254472" cy="1450757"/>
          </a:xfrm>
        </p:spPr>
        <p:txBody>
          <a:bodyPr>
            <a:normAutofit/>
          </a:bodyPr>
          <a:lstStyle/>
          <a:p>
            <a:r>
              <a:rPr lang="et-EE" dirty="0"/>
              <a:t>Liikmete ametisse nimetamine / ametist vabastamine EPPO keskasutuses</a:t>
            </a:r>
          </a:p>
        </p:txBody>
      </p:sp>
      <p:sp>
        <p:nvSpPr>
          <p:cNvPr id="3" name="Marcador de contenido 2"/>
          <p:cNvSpPr>
            <a:spLocks noGrp="1"/>
          </p:cNvSpPr>
          <p:nvPr>
            <p:ph idx="1"/>
          </p:nvPr>
        </p:nvSpPr>
        <p:spPr/>
        <p:txBody>
          <a:bodyPr>
            <a:normAutofit fontScale="85000" lnSpcReduction="20000"/>
          </a:bodyPr>
          <a:lstStyle/>
          <a:p>
            <a:pPr>
              <a:buFont typeface="Wingdings" panose="05000000000000000000" pitchFamily="2" charset="2"/>
              <a:buChar char="Ø"/>
            </a:pPr>
            <a:r>
              <a:rPr lang="et-EE" sz="2000" b="1" dirty="0">
                <a:solidFill>
                  <a:schemeClr val="tx1"/>
                </a:solidFill>
                <a:latin typeface="+mn-lt"/>
              </a:rPr>
              <a:t>Euroopa peaprokurör (Art 14). </a:t>
            </a:r>
          </a:p>
          <a:p>
            <a:pPr marL="0" indent="0">
              <a:buNone/>
            </a:pPr>
            <a:r>
              <a:rPr lang="et-EE" sz="2000" dirty="0">
                <a:solidFill>
                  <a:schemeClr val="tx1"/>
                </a:solidFill>
                <a:latin typeface="+mn-lt"/>
              </a:rPr>
              <a:t>Ametisse nimetamine: Euroopa Parlament ja nõukogu nimetavad ametisse ühisel kokkuleppel avatud kandideerimismenetluse ja sõltumatu valikukomisjoni esitatud kvalifitseeritud kandidaatide nimekirja alusel</a:t>
            </a:r>
          </a:p>
          <a:p>
            <a:pPr marL="0" indent="0">
              <a:buNone/>
            </a:pPr>
            <a:r>
              <a:rPr lang="et-EE" sz="2000" dirty="0">
                <a:solidFill>
                  <a:schemeClr val="tx1"/>
                </a:solidFill>
                <a:latin typeface="+mn-lt"/>
              </a:rPr>
              <a:t>Ametist vabastamine: juhul kui Euroopa Liidu Kohus leiab, et Euroopa peaprokurör ei saa enam oma kohustusi täita või et ta on süüdi raskes üleastumises, võib kohus ta Euroopa Parlamendi/nõukogu/komisjoni taotlusel ametist vabastada.</a:t>
            </a:r>
          </a:p>
          <a:p>
            <a:pPr>
              <a:buFont typeface="Wingdings" panose="05000000000000000000" pitchFamily="2" charset="2"/>
              <a:buChar char="Ø"/>
            </a:pPr>
            <a:r>
              <a:rPr lang="et-EE" sz="2000" b="1" dirty="0">
                <a:solidFill>
                  <a:schemeClr val="tx1"/>
                </a:solidFill>
                <a:latin typeface="+mn-lt"/>
              </a:rPr>
              <a:t>Euroopa peaprokuröri asetäitjad (Art 15):</a:t>
            </a:r>
          </a:p>
          <a:p>
            <a:pPr marL="0" indent="0">
              <a:buNone/>
            </a:pPr>
            <a:r>
              <a:rPr lang="et-EE" sz="2000" dirty="0">
                <a:solidFill>
                  <a:schemeClr val="tx1"/>
                </a:solidFill>
                <a:latin typeface="+mn-lt"/>
              </a:rPr>
              <a:t>Ametisse nimetamine ja ametist vabastamine: EPPO kolleegium otsustab vastavalt kodukorrale</a:t>
            </a:r>
          </a:p>
          <a:p>
            <a:pPr>
              <a:buFont typeface="Wingdings" panose="05000000000000000000" pitchFamily="2" charset="2"/>
              <a:buChar char="Ø"/>
            </a:pPr>
            <a:r>
              <a:rPr lang="et-EE" dirty="0"/>
              <a:t> </a:t>
            </a:r>
            <a:r>
              <a:rPr lang="et-EE" sz="2000" b="1" dirty="0">
                <a:solidFill>
                  <a:schemeClr val="tx1"/>
                </a:solidFill>
                <a:latin typeface="+mn-lt"/>
              </a:rPr>
              <a:t>Euroopa prokurörid (Art 16):</a:t>
            </a:r>
          </a:p>
          <a:p>
            <a:pPr marL="0" indent="0">
              <a:buNone/>
            </a:pPr>
            <a:r>
              <a:rPr lang="et-EE" sz="2000" dirty="0">
                <a:solidFill>
                  <a:schemeClr val="tx1"/>
                </a:solidFill>
                <a:latin typeface="+mn-lt"/>
              </a:rPr>
              <a:t>Ametisse nimetamine: nõukogu valib pärast valikukomisjoni põhjendustega arvamuse saamist iga liikmesriigi esitatud kandidaatide loendist (3)</a:t>
            </a:r>
          </a:p>
          <a:p>
            <a:pPr marL="0" indent="0">
              <a:buNone/>
            </a:pPr>
            <a:r>
              <a:rPr lang="et-EE" sz="2000" dirty="0">
                <a:solidFill>
                  <a:schemeClr val="tx1"/>
                </a:solidFill>
                <a:latin typeface="+mn-lt"/>
              </a:rPr>
              <a:t>Ametist vabastamine: Euroopa Kohus Euroopa Parlamendi/nõukogu/komisjoni taotlusel, kui ta ei ole enam võimeline ülesandeid täitma või on süüdi raskes üleastumises</a:t>
            </a:r>
          </a:p>
          <a:p>
            <a:pPr>
              <a:buFont typeface="Wingdings" panose="05000000000000000000" pitchFamily="2" charset="2"/>
              <a:buChar char="Ø"/>
            </a:pPr>
            <a:r>
              <a:rPr lang="et-EE" sz="2000" b="1" dirty="0">
                <a:solidFill>
                  <a:schemeClr val="tx1"/>
                </a:solidFill>
                <a:latin typeface="+mn-lt"/>
              </a:rPr>
              <a:t>Haldusdirektor</a:t>
            </a:r>
            <a:r>
              <a:rPr lang="et-EE" b="1" dirty="0">
                <a:solidFill>
                  <a:schemeClr val="tx1"/>
                </a:solidFill>
                <a:latin typeface="+mn-lt"/>
              </a:rPr>
              <a:t> </a:t>
            </a:r>
            <a:r>
              <a:rPr lang="et-EE" sz="2000" b="1" dirty="0">
                <a:solidFill>
                  <a:schemeClr val="tx1"/>
                </a:solidFill>
                <a:latin typeface="+mn-lt"/>
              </a:rPr>
              <a:t>(Art 18): </a:t>
            </a:r>
            <a:r>
              <a:rPr lang="et-EE" sz="2100" dirty="0">
                <a:solidFill>
                  <a:schemeClr val="tx1"/>
                </a:solidFill>
                <a:latin typeface="+mn-lt"/>
              </a:rPr>
              <a:t>n</a:t>
            </a:r>
            <a:r>
              <a:rPr lang="et-EE" sz="2000" dirty="0">
                <a:solidFill>
                  <a:schemeClr val="tx1"/>
                </a:solidFill>
                <a:latin typeface="+mn-lt"/>
              </a:rPr>
              <a:t>imetab kolleegium ametisse kandidaatide nimekirjast, mille Euroopa peaprokurör on esitanud pärast avatud valikumenetlust</a:t>
            </a:r>
          </a:p>
        </p:txBody>
      </p:sp>
      <p:sp>
        <p:nvSpPr>
          <p:cNvPr id="4" name="Dia számának helye 3">
            <a:extLst>
              <a:ext uri="{FF2B5EF4-FFF2-40B4-BE49-F238E27FC236}">
                <a16:creationId xmlns:a16="http://schemas.microsoft.com/office/drawing/2014/main" id="{28673826-9D0B-4C4A-A302-F34A5C164E86}"/>
              </a:ext>
            </a:extLst>
          </p:cNvPr>
          <p:cNvSpPr>
            <a:spLocks noGrp="1"/>
          </p:cNvSpPr>
          <p:nvPr>
            <p:ph type="sldNum" sz="quarter" idx="12"/>
          </p:nvPr>
        </p:nvSpPr>
        <p:spPr/>
        <p:txBody>
          <a:bodyPr/>
          <a:lstStyle/>
          <a:p>
            <a:fld id="{6113E31D-E2AB-40D1-8B51-AFA5AFEF393A}" type="slidenum">
              <a:rPr lang="en-US" smtClean="0"/>
              <a:t>8</a:t>
            </a:fld>
            <a:endParaRPr lang="et-EE" dirty="0"/>
          </a:p>
        </p:txBody>
      </p:sp>
    </p:spTree>
    <p:extLst>
      <p:ext uri="{BB962C8B-B14F-4D97-AF65-F5344CB8AC3E}">
        <p14:creationId xmlns:p14="http://schemas.microsoft.com/office/powerpoint/2010/main" val="26695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1549" y="2293505"/>
            <a:ext cx="9967452" cy="1450757"/>
          </a:xfrm>
        </p:spPr>
        <p:txBody>
          <a:bodyPr>
            <a:normAutofit/>
          </a:bodyPr>
          <a:lstStyle/>
          <a:p>
            <a:r>
              <a:rPr lang="et-EE" sz="5400" dirty="0"/>
              <a:t>II. KESKTASAND</a:t>
            </a:r>
            <a:br/>
            <a:endParaRPr lang="et-EE" dirty="0"/>
          </a:p>
        </p:txBody>
      </p:sp>
      <p:sp>
        <p:nvSpPr>
          <p:cNvPr id="3" name="Dia számának helye 2">
            <a:extLst>
              <a:ext uri="{FF2B5EF4-FFF2-40B4-BE49-F238E27FC236}">
                <a16:creationId xmlns:a16="http://schemas.microsoft.com/office/drawing/2014/main" id="{B0A8E8EA-E915-4226-99F7-D506BC36B921}"/>
              </a:ext>
            </a:extLst>
          </p:cNvPr>
          <p:cNvSpPr>
            <a:spLocks noGrp="1"/>
          </p:cNvSpPr>
          <p:nvPr>
            <p:ph type="sldNum" sz="quarter" idx="12"/>
          </p:nvPr>
        </p:nvSpPr>
        <p:spPr/>
        <p:txBody>
          <a:bodyPr/>
          <a:lstStyle/>
          <a:p>
            <a:fld id="{6113E31D-E2AB-40D1-8B51-AFA5AFEF393A}" type="slidenum">
              <a:rPr lang="en-US" smtClean="0"/>
              <a:t>9</a:t>
            </a:fld>
            <a:endParaRPr lang="et-EE" dirty="0"/>
          </a:p>
        </p:txBody>
      </p:sp>
    </p:spTree>
    <p:extLst>
      <p:ext uri="{BB962C8B-B14F-4D97-AF65-F5344CB8AC3E}">
        <p14:creationId xmlns:p14="http://schemas.microsoft.com/office/powerpoint/2010/main" val="1440286853"/>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99</TotalTime>
  <Words>2187</Words>
  <Application>Microsoft Office PowerPoint</Application>
  <PresentationFormat>Widescreen</PresentationFormat>
  <Paragraphs>238</Paragraphs>
  <Slides>30</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Times New Roman</vt:lpstr>
      <vt:lpstr>Trebuchet MS</vt:lpstr>
      <vt:lpstr>Wingdings</vt:lpstr>
      <vt:lpstr>Rückblick</vt:lpstr>
      <vt:lpstr>  </vt:lpstr>
      <vt:lpstr>ÜLEVAADE </vt:lpstr>
      <vt:lpstr>I. MILLINE ON EUROOPA PROKURATUURI (EPPO) STRUKTUUR? </vt:lpstr>
      <vt:lpstr> KÜSITLUS — PANGE OMA TEADMISED PROOVILE </vt:lpstr>
      <vt:lpstr>Artikkel 8 EPPO struktuur</vt:lpstr>
      <vt:lpstr>       EPPO struktuur:  detsentraliseeritud = kahetasandiline </vt:lpstr>
      <vt:lpstr>EPPO struktuur: ühtne asutus + sõltumatu </vt:lpstr>
      <vt:lpstr>Liikmete ametisse nimetamine / ametist vabastamine EPPO keskasutuses</vt:lpstr>
      <vt:lpstr>II. KESKTASAND </vt:lpstr>
      <vt:lpstr> KÜSITLUS — PANGE OMA TEADMISED PROOVILE </vt:lpstr>
      <vt:lpstr>Laura Kövesi (RO)</vt:lpstr>
      <vt:lpstr>EPPO toimimine: ühtne asutus </vt:lpstr>
      <vt:lpstr> KÜSITLUS — PANGE OMA TEADMISED PROOVILE </vt:lpstr>
      <vt:lpstr>Artikkel 11 Euroopa peaprokurör ja Euroopa peaprokuröri asetäitjad </vt:lpstr>
      <vt:lpstr> KÜSITLUS — PANGE OMA TEADMISED PROOVILE</vt:lpstr>
      <vt:lpstr>Artikkel 9 Kolleegium</vt:lpstr>
      <vt:lpstr>Alalised kojad (Artikkel 10)</vt:lpstr>
      <vt:lpstr> Euroopa prokurörid Artikkel 12</vt:lpstr>
      <vt:lpstr> KÜSITLUS — PANGE OMA TEADMISED PROOVILE </vt:lpstr>
      <vt:lpstr>PowerPoint Presentation</vt:lpstr>
      <vt:lpstr> PANGE OMA TEADMISED PROOVILE </vt:lpstr>
      <vt:lpstr>II. DETSENTRALISEERITUD TASAND </vt:lpstr>
      <vt:lpstr> Euroopa delegaatprokurörid  Artikkel 13</vt:lpstr>
      <vt:lpstr> KÜSITLUS — PANGE OMA TEADMISED PROOVILE </vt:lpstr>
      <vt:lpstr>Euroopa delegaatprokuröride ametisse nimetamine ja ametist vabastamine Artikkel 17</vt:lpstr>
      <vt:lpstr>Euroopa delegaatprokuröride ametisse nimetamine ja ametist vabastamine Artikkel 17</vt:lpstr>
      <vt:lpstr>Kuidas see täpsemalt toimib? Kodukord</vt:lpstr>
      <vt:lpstr>Kuidas sobituvad riikide kohtunikud ja prokurörid sellesse struktuuri? </vt:lpstr>
      <vt:lpstr> VIIMANE KÜSITLUS — PANGE OMA TEADMISED PROOVILE </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Liisa Mets</cp:lastModifiedBy>
  <cp:revision>36</cp:revision>
  <cp:lastPrinted>2016-10-12T07:25:39Z</cp:lastPrinted>
  <dcterms:created xsi:type="dcterms:W3CDTF">2020-09-29T09:53:56Z</dcterms:created>
  <dcterms:modified xsi:type="dcterms:W3CDTF">2022-02-10T10:18:05Z</dcterms:modified>
</cp:coreProperties>
</file>